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60" r:id="rId6"/>
    <p:sldId id="272" r:id="rId7"/>
    <p:sldId id="270" r:id="rId8"/>
    <p:sldId id="259" r:id="rId9"/>
    <p:sldId id="263" r:id="rId10"/>
    <p:sldId id="267" r:id="rId11"/>
    <p:sldId id="264" r:id="rId12"/>
    <p:sldId id="265" r:id="rId13"/>
    <p:sldId id="266" r:id="rId14"/>
    <p:sldId id="268" r:id="rId15"/>
  </p:sldIdLst>
  <p:sldSz cx="9144000" cy="6858000" type="screen4x3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144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457200" y="1935000"/>
            <a:ext cx="8229240" cy="4389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935000"/>
            <a:ext cx="8229240" cy="438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935000"/>
            <a:ext cx="4015800" cy="438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935000"/>
            <a:ext cx="4015800" cy="438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457200" y="704880"/>
            <a:ext cx="82292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93500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935000"/>
            <a:ext cx="4015800" cy="438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422784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935000"/>
            <a:ext cx="4015800" cy="438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93500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674240" y="422784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93500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4240" y="193500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57200" y="4227840"/>
            <a:ext cx="822924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935000"/>
            <a:ext cx="822924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4227840"/>
            <a:ext cx="822924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93500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674240" y="193500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457200" y="422784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674240" y="422784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93500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3239640" y="193500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6022080" y="193500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457200" y="422784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body"/>
          </p:nvPr>
        </p:nvSpPr>
        <p:spPr>
          <a:xfrm>
            <a:off x="3239640" y="422784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 type="body"/>
          </p:nvPr>
        </p:nvSpPr>
        <p:spPr>
          <a:xfrm>
            <a:off x="6022080" y="422784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457200" y="1935000"/>
            <a:ext cx="8229240" cy="4389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935000"/>
            <a:ext cx="8229240" cy="438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935000"/>
            <a:ext cx="4015800" cy="438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935000"/>
            <a:ext cx="4015800" cy="438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457200" y="704880"/>
            <a:ext cx="82292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93500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674240" y="1935000"/>
            <a:ext cx="4015800" cy="438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57200" y="422784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935000"/>
            <a:ext cx="4015800" cy="438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74240" y="193500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674240" y="422784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93500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4240" y="193500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57200" y="4227840"/>
            <a:ext cx="822924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935000"/>
            <a:ext cx="822924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57200" y="4227840"/>
            <a:ext cx="822924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93500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674240" y="193500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457200" y="422784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body"/>
          </p:nvPr>
        </p:nvSpPr>
        <p:spPr>
          <a:xfrm>
            <a:off x="4674240" y="422784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93500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3239640" y="193500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6022080" y="193500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body"/>
          </p:nvPr>
        </p:nvSpPr>
        <p:spPr>
          <a:xfrm>
            <a:off x="457200" y="422784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 type="body"/>
          </p:nvPr>
        </p:nvSpPr>
        <p:spPr>
          <a:xfrm>
            <a:off x="3239640" y="422784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 type="body"/>
          </p:nvPr>
        </p:nvSpPr>
        <p:spPr>
          <a:xfrm>
            <a:off x="6022080" y="422784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stomShape 1"/>
          <p:cNvSpPr/>
          <p:nvPr/>
        </p:nvSpPr>
        <p:spPr>
          <a:xfrm>
            <a:off x="-9360" y="-7920"/>
            <a:ext cx="9162720" cy="104112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CustomShape 2"/>
          <p:cNvSpPr/>
          <p:nvPr/>
        </p:nvSpPr>
        <p:spPr>
          <a:xfrm>
            <a:off x="4381560" y="-7920"/>
            <a:ext cx="4762080" cy="63792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162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Group 3"/>
          <p:cNvGrpSpPr/>
          <p:nvPr/>
        </p:nvGrpSpPr>
        <p:grpSpPr>
          <a:xfrm>
            <a:off x="-29160" y="-14400"/>
            <a:ext cx="9197640" cy="1082880"/>
            <a:chOff x="-29160" y="-14400"/>
            <a:chExt cx="9197640" cy="1082880"/>
          </a:xfrm>
        </p:grpSpPr>
        <p:sp>
          <p:nvSpPr>
            <p:cNvPr id="3" name="CustomShape 4"/>
            <p:cNvSpPr/>
            <p:nvPr/>
          </p:nvSpPr>
          <p:spPr>
            <a:xfrm rot="21436200">
              <a:off x="-18720" y="203040"/>
              <a:ext cx="9162720" cy="64728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 rot="21436200">
              <a:off x="-14040" y="276480"/>
              <a:ext cx="9175320" cy="52884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533520" y="1371600"/>
            <a:ext cx="7851240" cy="1828440"/>
          </a:xfrm>
          <a:prstGeom prst="rect">
            <a:avLst/>
          </a:prstGeom>
        </p:spPr>
        <p:txBody>
          <a:bodyPr lIns="0" tIns="0" rIns="18360" bIns="0" anchor="b">
            <a:normAutofit/>
          </a:bodyPr>
          <a:lstStyle/>
          <a:p>
            <a:pPr algn="r">
              <a:lnSpc>
                <a:spcPct val="100000"/>
              </a:lnSpc>
            </a:pPr>
            <a:r>
              <a:rPr lang="es-ES" sz="5600" b="1" strike="noStrike" spc="-1">
                <a:solidFill>
                  <a:srgbClr val="50E0EA"/>
                </a:solidFill>
                <a:latin typeface="Calibri"/>
              </a:rPr>
              <a:t>Haga clic para modificar el estilo de título del patrón</a:t>
            </a:r>
            <a:endParaRPr lang="es-ES" sz="5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lIns="0" tIns="0" rIns="0" bIns="0" anchor="b"/>
          <a:lstStyle/>
          <a:p>
            <a:pPr>
              <a:lnSpc>
                <a:spcPct val="100000"/>
              </a:lnSpc>
            </a:pPr>
            <a:fld id="{B386C24A-2220-4787-A73E-1AD961DDCE4E}" type="datetime">
              <a:rPr lang="es-ES" sz="1200" b="0" strike="noStrike" spc="-1">
                <a:solidFill>
                  <a:srgbClr val="D1EAED"/>
                </a:solidFill>
                <a:latin typeface="Constantia"/>
              </a:rPr>
              <a:pPr>
                <a:lnSpc>
                  <a:spcPct val="100000"/>
                </a:lnSpc>
              </a:pPr>
              <a:t>24/09/2024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ftr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</p:spPr>
        <p:txBody>
          <a:bodyPr lIns="0" tIns="0" rIns="0" bIns="0" anchor="b"/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8" name="PlaceHolder 9"/>
          <p:cNvSpPr>
            <a:spLocks noGrp="1"/>
          </p:cNvSpPr>
          <p:nvPr>
            <p:ph type="sldNum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816C8CBF-0922-4D05-A85E-D4554E5F5F04}" type="slidenum">
              <a:rPr lang="es-ES" sz="1200" b="0" strike="noStrike" spc="-1">
                <a:solidFill>
                  <a:srgbClr val="D1EAED"/>
                </a:solidFill>
                <a:latin typeface="Constantia"/>
              </a:rPr>
              <a:pPr algn="r">
                <a:lnSpc>
                  <a:spcPct val="100000"/>
                </a:lnSpc>
              </a:pPr>
              <a:t>‹Nº›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9" name="PlaceHolder 10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600" b="0" strike="noStrike" spc="-1">
                <a:solidFill>
                  <a:srgbClr val="FFFFFF"/>
                </a:solidFill>
                <a:latin typeface="Constantia"/>
              </a:rPr>
              <a:t>Pulse para editar el formato de esquema del texto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100" b="0" strike="noStrike" spc="-1">
                <a:solidFill>
                  <a:srgbClr val="FFFFFF"/>
                </a:solidFill>
                <a:latin typeface="Constantia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FFFFFF"/>
                </a:solidFill>
                <a:latin typeface="Constantia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FFFFFF"/>
                </a:solidFill>
                <a:latin typeface="Constantia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FFFFFF"/>
                </a:solidFill>
                <a:latin typeface="Constantia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FFFFFF"/>
                </a:solidFill>
                <a:latin typeface="Constantia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FFFFFF"/>
                </a:solidFill>
                <a:latin typeface="Constantia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-9360" y="-7920"/>
            <a:ext cx="9162720" cy="104112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CustomShape 2"/>
          <p:cNvSpPr/>
          <p:nvPr/>
        </p:nvSpPr>
        <p:spPr>
          <a:xfrm>
            <a:off x="4381560" y="-7920"/>
            <a:ext cx="4762080" cy="63792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162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Group 3"/>
          <p:cNvGrpSpPr/>
          <p:nvPr/>
        </p:nvGrpSpPr>
        <p:grpSpPr>
          <a:xfrm>
            <a:off x="-29160" y="-14400"/>
            <a:ext cx="9197640" cy="1082880"/>
            <a:chOff x="-29160" y="-14400"/>
            <a:chExt cx="9197640" cy="1082880"/>
          </a:xfrm>
        </p:grpSpPr>
        <p:sp>
          <p:nvSpPr>
            <p:cNvPr id="49" name="CustomShape 4"/>
            <p:cNvSpPr/>
            <p:nvPr/>
          </p:nvSpPr>
          <p:spPr>
            <a:xfrm rot="21436200">
              <a:off x="-18720" y="203040"/>
              <a:ext cx="9162720" cy="64728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CustomShape 5"/>
            <p:cNvSpPr/>
            <p:nvPr/>
          </p:nvSpPr>
          <p:spPr>
            <a:xfrm rot="21436200">
              <a:off x="-14040" y="276480"/>
              <a:ext cx="9175320" cy="52884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6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240" cy="1142640"/>
          </a:xfrm>
          <a:prstGeom prst="rect">
            <a:avLst/>
          </a:prstGeom>
        </p:spPr>
        <p:txBody>
          <a:bodyPr lIns="0" rIns="0" bIns="0" anchor="b"/>
          <a:lstStyle/>
          <a:p>
            <a:pPr>
              <a:lnSpc>
                <a:spcPct val="100000"/>
              </a:lnSpc>
            </a:pPr>
            <a:r>
              <a:rPr lang="es-ES" sz="5000" b="0" strike="noStrike" spc="-1">
                <a:solidFill>
                  <a:srgbClr val="04617B"/>
                </a:solidFill>
                <a:latin typeface="Calibri"/>
              </a:rPr>
              <a:t>Haga clic para modificar el estilo de título del patrón</a:t>
            </a:r>
            <a:endParaRPr lang="es-ES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7"/>
          <p:cNvSpPr>
            <a:spLocks noGrp="1"/>
          </p:cNvSpPr>
          <p:nvPr>
            <p:ph type="body"/>
          </p:nvPr>
        </p:nvSpPr>
        <p:spPr>
          <a:xfrm>
            <a:off x="457200" y="1935000"/>
            <a:ext cx="8229240" cy="4389120"/>
          </a:xfrm>
          <a:prstGeom prst="rect">
            <a:avLst/>
          </a:prstGeom>
        </p:spPr>
        <p:txBody>
          <a:bodyPr/>
          <a:lstStyle/>
          <a:p>
            <a:pPr marL="272880" indent="-2725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600" b="0" strike="noStrike" spc="-1">
                <a:solidFill>
                  <a:srgbClr val="000000"/>
                </a:solidFill>
                <a:latin typeface="Constantia"/>
              </a:rPr>
              <a:t>Haga clic para modificar el estilo de texto del patrón</a:t>
            </a:r>
          </a:p>
          <a:p>
            <a:pPr marL="639720" lvl="1" indent="-245880">
              <a:lnSpc>
                <a:spcPct val="100000"/>
              </a:lnSpc>
              <a:spcBef>
                <a:spcPts val="479"/>
              </a:spcBef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es-ES" sz="2400" b="0" strike="noStrike" spc="-1">
                <a:solidFill>
                  <a:srgbClr val="000000"/>
                </a:solidFill>
                <a:latin typeface="Constantia"/>
              </a:rPr>
              <a:t>Segundo nivel</a:t>
            </a:r>
          </a:p>
          <a:p>
            <a:pPr marL="914400" lvl="2" indent="-245880">
              <a:lnSpc>
                <a:spcPct val="100000"/>
              </a:lnSpc>
              <a:spcBef>
                <a:spcPts val="420"/>
              </a:spcBef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es-ES" sz="2100" b="0" strike="noStrike" spc="-1">
                <a:solidFill>
                  <a:srgbClr val="000000"/>
                </a:solidFill>
                <a:latin typeface="Constantia"/>
              </a:rPr>
              <a:t>Tercer nivel</a:t>
            </a:r>
          </a:p>
          <a:p>
            <a:pPr marL="1187280" lvl="3" indent="-209160">
              <a:lnSpc>
                <a:spcPct val="100000"/>
              </a:lnSpc>
              <a:spcBef>
                <a:spcPts val="400"/>
              </a:spcBef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es-ES" sz="2000" b="0" strike="noStrike" spc="-1">
                <a:solidFill>
                  <a:srgbClr val="000000"/>
                </a:solidFill>
                <a:latin typeface="Constantia"/>
              </a:rPr>
              <a:t>Cuarto nivel</a:t>
            </a:r>
          </a:p>
          <a:p>
            <a:pPr marL="1461960" lvl="4" indent="-209160">
              <a:lnSpc>
                <a:spcPct val="100000"/>
              </a:lnSpc>
              <a:spcBef>
                <a:spcPts val="400"/>
              </a:spcBef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es-ES" sz="2000" b="0" strike="noStrike" spc="-1">
                <a:solidFill>
                  <a:srgbClr val="000000"/>
                </a:solidFill>
                <a:latin typeface="Constantia"/>
              </a:rPr>
              <a:t>Quinto nivel</a:t>
            </a:r>
          </a:p>
        </p:txBody>
      </p:sp>
      <p:sp>
        <p:nvSpPr>
          <p:cNvPr id="53" name="PlaceHolder 8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lIns="0" tIns="0" rIns="0" bIns="0" anchor="b"/>
          <a:lstStyle/>
          <a:p>
            <a:pPr>
              <a:lnSpc>
                <a:spcPct val="100000"/>
              </a:lnSpc>
            </a:pPr>
            <a:fld id="{4DFB6D15-5B70-44AE-811E-C4D1B93E19CA}" type="datetime">
              <a:rPr lang="es-ES" sz="1200" b="0" strike="noStrike" spc="-1">
                <a:solidFill>
                  <a:srgbClr val="035C75"/>
                </a:solidFill>
                <a:latin typeface="Constantia"/>
              </a:rPr>
              <a:pPr>
                <a:lnSpc>
                  <a:spcPct val="100000"/>
                </a:lnSpc>
              </a:pPr>
              <a:t>24/09/2024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54" name="PlaceHolder 9"/>
          <p:cNvSpPr>
            <a:spLocks noGrp="1"/>
          </p:cNvSpPr>
          <p:nvPr>
            <p:ph type="ftr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</p:spPr>
        <p:txBody>
          <a:bodyPr lIns="0" tIns="0" rIns="0" bIns="0" anchor="b"/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55" name="PlaceHolder 10"/>
          <p:cNvSpPr>
            <a:spLocks noGrp="1"/>
          </p:cNvSpPr>
          <p:nvPr>
            <p:ph type="sldNum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4753D7C6-14C0-40F4-9867-085C2219D857}" type="slidenum">
              <a:rPr lang="es-ES" sz="1200" b="0" strike="noStrike" spc="-1">
                <a:solidFill>
                  <a:srgbClr val="035C75"/>
                </a:solidFill>
                <a:latin typeface="Constantia"/>
              </a:rPr>
              <a:pPr algn="r">
                <a:lnSpc>
                  <a:spcPct val="100000"/>
                </a:lnSpc>
              </a:pPr>
              <a:t>‹Nº›</a:t>
            </a:fld>
            <a:endParaRPr lang="es-ES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9682" y="0"/>
            <a:ext cx="9134318" cy="1596240"/>
          </a:xfrm>
          <a:prstGeom prst="rect">
            <a:avLst/>
          </a:prstGeom>
          <a:solidFill>
            <a:srgbClr val="000000"/>
          </a:solidFill>
          <a:ln w="9360">
            <a:noFill/>
          </a:ln>
        </p:spPr>
        <p:txBody>
          <a:bodyPr lIns="0" tIns="0" rIns="18360" bIns="0" anchor="b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s-ES" sz="5600" b="1" strike="noStrike" spc="-1" dirty="0">
                <a:solidFill>
                  <a:srgbClr val="B0DFA1"/>
                </a:solidFill>
                <a:latin typeface="Calibri"/>
              </a:rPr>
              <a:t>ESCUELA SUPERIOR DE HOSTELERÍA Y TURISMO</a:t>
            </a:r>
            <a:endParaRPr lang="es-ES" sz="56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1295280" y="2357280"/>
            <a:ext cx="6400440" cy="3785760"/>
          </a:xfrm>
          <a:prstGeom prst="rect">
            <a:avLst/>
          </a:prstGeom>
          <a:noFill/>
          <a:ln w="9360">
            <a:noFill/>
          </a:ln>
        </p:spPr>
        <p:txBody>
          <a:bodyPr lIns="0" rIns="18360"/>
          <a:lstStyle/>
          <a:p>
            <a:pPr algn="ctr">
              <a:lnSpc>
                <a:spcPct val="100000"/>
              </a:lnSpc>
              <a:spcBef>
                <a:spcPts val="519"/>
              </a:spcBef>
            </a:pPr>
            <a:r>
              <a:rPr lang="es-ES" sz="2600" b="1" strike="noStrike" spc="-1" dirty="0">
                <a:solidFill>
                  <a:srgbClr val="FFFFFF"/>
                </a:solidFill>
                <a:latin typeface="Constantia"/>
              </a:rPr>
              <a:t>CICLO FORMATIVO DE GRADO SUPERIOR</a:t>
            </a:r>
            <a:endParaRPr lang="es-ES" sz="26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19"/>
              </a:spcBef>
            </a:pPr>
            <a:r>
              <a:rPr lang="es-ES" sz="2600" b="1" strike="noStrike" spc="-1" dirty="0">
                <a:solidFill>
                  <a:srgbClr val="FFFFFF"/>
                </a:solidFill>
                <a:latin typeface="Constantia"/>
              </a:rPr>
              <a:t>AGENCIAS DE VIAJES Y GESTIÓN DE EVENTOS</a:t>
            </a:r>
            <a:endParaRPr lang="es-ES" sz="26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lang="es-ES" sz="3200" b="1" strike="noStrike" spc="-1" dirty="0">
                <a:solidFill>
                  <a:srgbClr val="FFFF00"/>
                </a:solidFill>
                <a:latin typeface="Constantia"/>
              </a:rPr>
              <a:t>MODALIDAD A DISTANCIA</a:t>
            </a:r>
            <a:endParaRPr lang="es-ES" sz="32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519"/>
              </a:spcBef>
            </a:pPr>
            <a:endParaRPr lang="es-ES" sz="32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-1" y="0"/>
            <a:ext cx="9144000" cy="2003438"/>
          </a:xfrm>
          <a:prstGeom prst="rect">
            <a:avLst/>
          </a:prstGeom>
          <a:solidFill>
            <a:schemeClr val="bg1">
              <a:lumMod val="95000"/>
            </a:schemeClr>
          </a:solidFill>
          <a:ln w="9360">
            <a:noFill/>
          </a:ln>
        </p:spPr>
        <p:txBody>
          <a:bodyPr lIns="0" rIns="0" bIns="0" anchor="b"/>
          <a:lstStyle/>
          <a:p>
            <a:pPr algn="ctr">
              <a:lnSpc>
                <a:spcPct val="100000"/>
              </a:lnSpc>
            </a:pPr>
            <a:r>
              <a:rPr lang="es-ES" sz="4000" b="1" strike="noStrike" spc="-1" dirty="0">
                <a:solidFill>
                  <a:srgbClr val="0070C0"/>
                </a:solidFill>
                <a:latin typeface="Calibri"/>
              </a:rPr>
              <a:t>CARACTERÍSTICAS DE LA FORMACIÓN PROFESIONAL A DISTANCIA</a:t>
            </a:r>
            <a:endParaRPr lang="es-ES" sz="4000" b="0" strike="noStrike" spc="-1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95" name="TextShape 2"/>
          <p:cNvSpPr txBox="1"/>
          <p:nvPr/>
        </p:nvSpPr>
        <p:spPr>
          <a:xfrm>
            <a:off x="1" y="2003438"/>
            <a:ext cx="9144000" cy="4854562"/>
          </a:xfrm>
          <a:prstGeom prst="rect">
            <a:avLst/>
          </a:prstGeom>
          <a:solidFill>
            <a:srgbClr val="C8E3FB"/>
          </a:solidFill>
          <a:ln w="38160">
            <a:noFill/>
            <a:miter/>
          </a:ln>
          <a:effectLst>
            <a:outerShdw dist="38160" dir="5400000">
              <a:srgbClr val="FFFFFF">
                <a:alpha val="48000"/>
              </a:srgbClr>
            </a:outerShdw>
          </a:effectLst>
        </p:spPr>
        <p:txBody>
          <a:bodyPr/>
          <a:lstStyle/>
          <a:p>
            <a:pPr marL="272880" indent="-272520">
              <a:lnSpc>
                <a:spcPct val="100000"/>
              </a:lnSpc>
              <a:spcBef>
                <a:spcPts val="519"/>
              </a:spcBef>
            </a:pPr>
            <a:endParaRPr lang="es-ES" sz="26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720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800" b="1" strike="noStrike" spc="-1" dirty="0">
                <a:solidFill>
                  <a:srgbClr val="000000"/>
                </a:solidFill>
                <a:latin typeface="Constantia"/>
              </a:rPr>
              <a:t>MODELO ABIERTO Y FLEXIBLE</a:t>
            </a:r>
            <a:endParaRPr lang="es-ES" sz="28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720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800" b="1" strike="noStrike" spc="-1" dirty="0">
                <a:solidFill>
                  <a:srgbClr val="000000"/>
                </a:solidFill>
                <a:latin typeface="Constantia"/>
              </a:rPr>
              <a:t>SIN ASISTENCIA OBLIGATORIA </a:t>
            </a:r>
            <a:endParaRPr lang="es-ES" sz="28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720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800" b="1" strike="noStrike" spc="-1" dirty="0">
                <a:solidFill>
                  <a:srgbClr val="000000"/>
                </a:solidFill>
                <a:latin typeface="Constantia"/>
              </a:rPr>
              <a:t>METODOLOGÍA ON LINE</a:t>
            </a:r>
            <a:endParaRPr lang="es-ES" sz="28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720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800" b="1" strike="noStrike" spc="-1" dirty="0">
                <a:solidFill>
                  <a:srgbClr val="000000"/>
                </a:solidFill>
                <a:latin typeface="Constantia"/>
              </a:rPr>
              <a:t>TÍTULO OFICIAL</a:t>
            </a:r>
            <a:endParaRPr lang="es-ES" sz="28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720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800" b="1" strike="noStrike" spc="-1" dirty="0">
                <a:solidFill>
                  <a:srgbClr val="000000"/>
                </a:solidFill>
                <a:latin typeface="Constantia"/>
              </a:rPr>
              <a:t>EXÁMENES FINALES OBLIGATORIOS Y PRESENCIALES</a:t>
            </a:r>
            <a:endParaRPr lang="es-ES" sz="28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519"/>
              </a:spcBef>
            </a:pPr>
            <a:endParaRPr lang="es-ES" sz="36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519"/>
              </a:spcBef>
            </a:pPr>
            <a:endParaRPr lang="es-ES" sz="36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519"/>
              </a:spcBef>
            </a:pPr>
            <a:r>
              <a:rPr lang="es-ES" sz="2600" b="0" strike="noStrike" spc="-1" dirty="0">
                <a:solidFill>
                  <a:srgbClr val="C00000"/>
                </a:solidFill>
                <a:latin typeface="Constantia"/>
              </a:rPr>
              <a:t> </a:t>
            </a:r>
            <a:endParaRPr lang="es-ES" sz="26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519"/>
              </a:spcBef>
            </a:pPr>
            <a:endParaRPr lang="es-ES" sz="2600" b="0" strike="noStrike" spc="-1" dirty="0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lang="es-ES" sz="2600" b="0" strike="noStrike" spc="-1" dirty="0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0" y="-1"/>
            <a:ext cx="9144000" cy="1624263"/>
          </a:xfrm>
          <a:prstGeom prst="rect">
            <a:avLst/>
          </a:prstGeom>
          <a:solidFill>
            <a:schemeClr val="bg1">
              <a:lumMod val="95000"/>
            </a:schemeClr>
          </a:solidFill>
          <a:ln w="936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0" rIns="0" bIns="0" anchor="b"/>
          <a:lstStyle/>
          <a:p>
            <a:pPr>
              <a:lnSpc>
                <a:spcPct val="100000"/>
              </a:lnSpc>
            </a:pPr>
            <a:r>
              <a:rPr lang="es-ES" sz="5000" b="0" strike="noStrike" spc="-1" dirty="0">
                <a:solidFill>
                  <a:srgbClr val="21B2C9"/>
                </a:solidFill>
                <a:latin typeface="Calibri"/>
              </a:rPr>
              <a:t>        </a:t>
            </a:r>
            <a:r>
              <a:rPr lang="es-ES" sz="4000" b="1" strike="noStrike" spc="-1" dirty="0">
                <a:solidFill>
                  <a:srgbClr val="0070C0"/>
                </a:solidFill>
                <a:latin typeface="Calibri"/>
              </a:rPr>
              <a:t>ORGANIZACIÓN DEL CICLO</a:t>
            </a:r>
            <a:endParaRPr lang="es-ES" sz="4000" b="1" strike="noStrike" spc="-1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97" name="TextShape 2"/>
          <p:cNvSpPr txBox="1"/>
          <p:nvPr/>
        </p:nvSpPr>
        <p:spPr>
          <a:xfrm>
            <a:off x="-1" y="1624262"/>
            <a:ext cx="9143999" cy="5233738"/>
          </a:xfrm>
          <a:prstGeom prst="rect">
            <a:avLst/>
          </a:prstGeom>
          <a:solidFill>
            <a:srgbClr val="C8E3FB"/>
          </a:solidFill>
          <a:ln w="9360">
            <a:solidFill>
              <a:srgbClr val="0BD0D9"/>
            </a:solidFill>
            <a:miter/>
          </a:ln>
        </p:spPr>
        <p:txBody>
          <a:bodyPr/>
          <a:lstStyle/>
          <a:p>
            <a:pPr marL="272880" indent="-2725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b="1" strike="noStrike" spc="-1" dirty="0">
                <a:solidFill>
                  <a:srgbClr val="000000"/>
                </a:solidFill>
                <a:latin typeface="Constantia"/>
              </a:rPr>
              <a:t>EXISTEN CATORCE MÓDULOS PROFESIONALES</a:t>
            </a:r>
            <a:r>
              <a:rPr lang="es-ES" b="1" spc="-1" dirty="0">
                <a:solidFill>
                  <a:srgbClr val="000000"/>
                </a:solidFill>
                <a:latin typeface="Constantia"/>
              </a:rPr>
              <a:t>, </a:t>
            </a:r>
            <a:r>
              <a:rPr lang="es-ES" b="1" strike="noStrike" spc="-1" dirty="0">
                <a:solidFill>
                  <a:srgbClr val="000000"/>
                </a:solidFill>
                <a:latin typeface="Constantia"/>
              </a:rPr>
              <a:t>ADEMÁS DE LOS MÓDULOS DE PROYECTO Y FCT AL FINALIZAR LOS ANTERIORES.</a:t>
            </a:r>
          </a:p>
          <a:p>
            <a:pPr marL="36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</a:pPr>
            <a:endParaRPr lang="es-ES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b="1" strike="noStrike" spc="-1" dirty="0">
                <a:solidFill>
                  <a:srgbClr val="000000"/>
                </a:solidFill>
                <a:latin typeface="Constantia"/>
              </a:rPr>
              <a:t>EL ALUMNO/A PUEDE CURSAR LOS MÓDULOS QUE QUIERA, EN EL ORDEN QUE QUIERA. </a:t>
            </a:r>
            <a:r>
              <a:rPr lang="es-ES" b="1" spc="-1" dirty="0">
                <a:solidFill>
                  <a:srgbClr val="000000"/>
                </a:solidFill>
                <a:latin typeface="Constantia"/>
              </a:rPr>
              <a:t>NO </a:t>
            </a:r>
            <a:r>
              <a:rPr lang="es-ES" b="1" spc="-1" dirty="0">
                <a:solidFill>
                  <a:srgbClr val="000000"/>
                </a:solidFill>
                <a:latin typeface="Constantia" panose="02030602050306030303" pitchFamily="18" charset="0"/>
              </a:rPr>
              <a:t>HAY </a:t>
            </a:r>
            <a:r>
              <a:rPr lang="es-ES" b="1" spc="-1" dirty="0">
                <a:solidFill>
                  <a:srgbClr val="000000"/>
                </a:solidFill>
                <a:latin typeface="Constantia" panose="02030602050306030303" pitchFamily="18" charset="0"/>
                <a:cs typeface="Calibri" panose="020F0502020204030204" pitchFamily="34" charset="0"/>
              </a:rPr>
              <a:t>MÓDULOS</a:t>
            </a:r>
            <a:r>
              <a:rPr lang="es-ES" b="1" spc="-1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es-ES" b="1" spc="-1" dirty="0">
                <a:solidFill>
                  <a:srgbClr val="000000"/>
                </a:solidFill>
                <a:latin typeface="Constantia"/>
              </a:rPr>
              <a:t>DE PRIMERO Y MÓDULOS DE SEGUNDO.</a:t>
            </a:r>
          </a:p>
          <a:p>
            <a:pPr marL="36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</a:pPr>
            <a:r>
              <a:rPr lang="es-ES" b="1" spc="-1" dirty="0">
                <a:solidFill>
                  <a:srgbClr val="000000"/>
                </a:solidFill>
                <a:latin typeface="Constantia"/>
              </a:rPr>
              <a:t> </a:t>
            </a:r>
          </a:p>
          <a:p>
            <a:pPr marL="272880" indent="-2725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b="1" spc="-1" dirty="0">
                <a:solidFill>
                  <a:srgbClr val="000000"/>
                </a:solidFill>
                <a:latin typeface="Constantia"/>
              </a:rPr>
              <a:t>El NÚMERO MÁXIMO DE MÓDULOS POR CURSO ES DE </a:t>
            </a:r>
            <a:r>
              <a:rPr lang="es-ES" b="1" spc="-1" dirty="0">
                <a:solidFill>
                  <a:srgbClr val="000000"/>
                </a:solidFill>
                <a:latin typeface="Constantia" panose="02030602050306030303" pitchFamily="18" charset="0"/>
              </a:rPr>
              <a:t>NUEVE</a:t>
            </a:r>
            <a:r>
              <a:rPr lang="es-ES" b="1" spc="-1" dirty="0">
                <a:solidFill>
                  <a:srgbClr val="000000"/>
                </a:solidFill>
                <a:latin typeface="Constantia"/>
              </a:rPr>
              <a:t> (SIN CONTAR LOS QUE SEAN CONVALIDADOS)</a:t>
            </a:r>
          </a:p>
          <a:p>
            <a:pPr marL="36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</a:pPr>
            <a:endParaRPr lang="es-ES" b="1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b="1" spc="-1" dirty="0">
                <a:solidFill>
                  <a:srgbClr val="000000"/>
                </a:solidFill>
                <a:latin typeface="Constantia"/>
              </a:rPr>
              <a:t>NO EXISTE UN NÚMERO DE AÑOS PARA ACABAR EL CICLO. EL ALUMNO LO CURSARÁ </a:t>
            </a:r>
            <a:r>
              <a:rPr lang="es-ES" b="1" strike="noStrike" spc="-1" dirty="0">
                <a:solidFill>
                  <a:srgbClr val="000000"/>
                </a:solidFill>
                <a:latin typeface="Constantia"/>
              </a:rPr>
              <a:t>EN LOS AÑOS QUE QUIERA, SIEMPRE QUE NO AGOTE CONVOCATORIAS . </a:t>
            </a:r>
          </a:p>
          <a:p>
            <a:pPr marL="36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</a:pPr>
            <a:endParaRPr lang="es-ES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b="1" spc="-1" dirty="0">
                <a:solidFill>
                  <a:srgbClr val="000000"/>
                </a:solidFill>
                <a:latin typeface="Constantia"/>
              </a:rPr>
              <a:t>LOS MÓDULOS</a:t>
            </a:r>
            <a:r>
              <a:rPr lang="es-ES" b="1" strike="noStrike" spc="-1" dirty="0">
                <a:solidFill>
                  <a:srgbClr val="000000"/>
                </a:solidFill>
                <a:latin typeface="Constantia"/>
              </a:rPr>
              <a:t> YA CURSADOS EN </a:t>
            </a:r>
            <a:r>
              <a:rPr lang="es-ES" b="1" spc="-1" dirty="0">
                <a:solidFill>
                  <a:srgbClr val="000000"/>
                </a:solidFill>
                <a:latin typeface="Constantia"/>
              </a:rPr>
              <a:t>OTRO CICLO FORMATIVO PUEDEN SER CONVALIDADOS (O TRASLADO DE NOTA SEGÚN LOS CASOS).</a:t>
            </a: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lang="es-ES" sz="2600" b="0" strike="noStrike" spc="-1" dirty="0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0" y="-1"/>
            <a:ext cx="9144000" cy="2069433"/>
          </a:xfrm>
          <a:prstGeom prst="rect">
            <a:avLst/>
          </a:prstGeom>
          <a:solidFill>
            <a:schemeClr val="bg1">
              <a:lumMod val="95000"/>
            </a:schemeClr>
          </a:solidFill>
          <a:ln w="9360">
            <a:noFill/>
          </a:ln>
        </p:spPr>
        <p:txBody>
          <a:bodyPr lIns="0" rIns="0" bIns="0" anchor="b"/>
          <a:lstStyle/>
          <a:p>
            <a:pPr algn="ctr">
              <a:lnSpc>
                <a:spcPct val="100000"/>
              </a:lnSpc>
            </a:pPr>
            <a:r>
              <a:rPr lang="es-ES" sz="4000" b="1" strike="noStrike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MÓDULOS DEL CICLO FORMATIVO I</a:t>
            </a:r>
            <a:endParaRPr lang="es-ES" sz="4000" b="1" strike="noStrike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/>
            </a:endParaRPr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xmlns="" id="{5221FA7C-78AD-4847-A7CB-E29E4063CC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96151344"/>
              </p:ext>
            </p:extLst>
          </p:nvPr>
        </p:nvGraphicFramePr>
        <p:xfrm>
          <a:off x="-24062" y="2069432"/>
          <a:ext cx="9168062" cy="4788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2673">
                  <a:extLst>
                    <a:ext uri="{9D8B030D-6E8A-4147-A177-3AD203B41FA5}">
                      <a16:colId xmlns:a16="http://schemas.microsoft.com/office/drawing/2014/main" xmlns="" val="488484843"/>
                    </a:ext>
                  </a:extLst>
                </a:gridCol>
                <a:gridCol w="2815389">
                  <a:extLst>
                    <a:ext uri="{9D8B030D-6E8A-4147-A177-3AD203B41FA5}">
                      <a16:colId xmlns:a16="http://schemas.microsoft.com/office/drawing/2014/main" xmlns="" val="1859036395"/>
                    </a:ext>
                  </a:extLst>
                </a:gridCol>
              </a:tblGrid>
              <a:tr h="532063">
                <a:tc>
                  <a:txBody>
                    <a:bodyPr/>
                    <a:lstStyle/>
                    <a:p>
                      <a:r>
                        <a:rPr lang="es-ES" dirty="0"/>
                        <a:t>MÓDULO PROFESIONAL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HORAS SEMANALES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6395679"/>
                  </a:ext>
                </a:extLst>
              </a:tr>
              <a:tr h="532063">
                <a:tc>
                  <a:txBody>
                    <a:bodyPr/>
                    <a:lstStyle/>
                    <a:p>
                      <a:r>
                        <a:rPr lang="es-ES" dirty="0"/>
                        <a:t>DESTINOS TURÍSTICOS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60810097"/>
                  </a:ext>
                </a:extLst>
              </a:tr>
              <a:tr h="532063">
                <a:tc>
                  <a:txBody>
                    <a:bodyPr/>
                    <a:lstStyle/>
                    <a:p>
                      <a:r>
                        <a:rPr lang="es-ES" dirty="0"/>
                        <a:t>ESTRUCTURA DEL MERCADO TURÍSTICO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61482560"/>
                  </a:ext>
                </a:extLst>
              </a:tr>
              <a:tr h="532063">
                <a:tc>
                  <a:txBody>
                    <a:bodyPr/>
                    <a:lstStyle/>
                    <a:p>
                      <a:r>
                        <a:rPr lang="es-ES" dirty="0"/>
                        <a:t>MARKETING TURÍSTICO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2466084"/>
                  </a:ext>
                </a:extLst>
              </a:tr>
              <a:tr h="532063">
                <a:tc>
                  <a:txBody>
                    <a:bodyPr/>
                    <a:lstStyle/>
                    <a:p>
                      <a:r>
                        <a:rPr lang="es-ES" dirty="0"/>
                        <a:t>RECURSOS TURÍSTICOS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36838524"/>
                  </a:ext>
                </a:extLst>
              </a:tr>
              <a:tr h="532063">
                <a:tc>
                  <a:txBody>
                    <a:bodyPr/>
                    <a:lstStyle/>
                    <a:p>
                      <a:r>
                        <a:rPr lang="es-ES" dirty="0" smtClean="0"/>
                        <a:t>ITINERARIO</a:t>
                      </a:r>
                      <a:r>
                        <a:rPr lang="es-ES" baseline="0" dirty="0" smtClean="0"/>
                        <a:t> PROFESIONAL PARA LA EMPLEABILIDAD I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87098004"/>
                  </a:ext>
                </a:extLst>
              </a:tr>
              <a:tr h="532063">
                <a:tc>
                  <a:txBody>
                    <a:bodyPr/>
                    <a:lstStyle/>
                    <a:p>
                      <a:r>
                        <a:rPr lang="es-ES" dirty="0"/>
                        <a:t>PROTOCOLO Y RELACIONES PÚBLICAS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7732750"/>
                  </a:ext>
                </a:extLst>
              </a:tr>
              <a:tr h="532063">
                <a:tc>
                  <a:txBody>
                    <a:bodyPr/>
                    <a:lstStyle/>
                    <a:p>
                      <a:r>
                        <a:rPr lang="es-ES" dirty="0" smtClean="0"/>
                        <a:t>INGLÉS PROFESIONAL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9517955"/>
                  </a:ext>
                </a:extLst>
              </a:tr>
              <a:tr h="532063">
                <a:tc>
                  <a:txBody>
                    <a:bodyPr/>
                    <a:lstStyle/>
                    <a:p>
                      <a:r>
                        <a:rPr lang="es-ES" dirty="0" smtClean="0"/>
                        <a:t>SEGUNDA LENGUA</a:t>
                      </a:r>
                      <a:r>
                        <a:rPr lang="es-ES" baseline="0" dirty="0" smtClean="0"/>
                        <a:t> EXTRANJERA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9668832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0" y="-1"/>
            <a:ext cx="9144000" cy="1985211"/>
          </a:xfrm>
          <a:prstGeom prst="rect">
            <a:avLst/>
          </a:prstGeom>
          <a:solidFill>
            <a:schemeClr val="bg1">
              <a:lumMod val="95000"/>
            </a:schemeClr>
          </a:solidFill>
          <a:ln w="9360">
            <a:noFill/>
          </a:ln>
        </p:spPr>
        <p:txBody>
          <a:bodyPr lIns="0" rIns="0" bIns="0" anchor="b"/>
          <a:lstStyle/>
          <a:p>
            <a:pPr algn="ctr">
              <a:lnSpc>
                <a:spcPct val="100000"/>
              </a:lnSpc>
            </a:pPr>
            <a:r>
              <a:rPr lang="es-ES" sz="4000" b="1" strike="noStrike" dirty="0">
                <a:ln w="0"/>
                <a:solidFill>
                  <a:srgbClr val="0070C0"/>
                </a:solidFill>
                <a:latin typeface="Calibri"/>
              </a:rPr>
              <a:t>MÓDULOS DEL CICLO FORMATIVO </a:t>
            </a:r>
            <a:r>
              <a:rPr lang="es-ES" sz="4000" b="1" dirty="0">
                <a:ln w="0"/>
                <a:solidFill>
                  <a:srgbClr val="0070C0"/>
                </a:solidFill>
                <a:latin typeface="Calibri"/>
              </a:rPr>
              <a:t>II</a:t>
            </a:r>
            <a:endParaRPr lang="es-ES" sz="4000" b="1" strike="noStrike" dirty="0">
              <a:ln w="0"/>
              <a:solidFill>
                <a:srgbClr val="0070C0"/>
              </a:solidFill>
              <a:latin typeface="Arial"/>
            </a:endParaRPr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xmlns="" id="{5221FA7C-78AD-4847-A7CB-E29E4063CC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7384765"/>
              </p:ext>
            </p:extLst>
          </p:nvPr>
        </p:nvGraphicFramePr>
        <p:xfrm>
          <a:off x="-24063" y="1961149"/>
          <a:ext cx="9168063" cy="5150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2674">
                  <a:extLst>
                    <a:ext uri="{9D8B030D-6E8A-4147-A177-3AD203B41FA5}">
                      <a16:colId xmlns:a16="http://schemas.microsoft.com/office/drawing/2014/main" xmlns="" val="488484843"/>
                    </a:ext>
                  </a:extLst>
                </a:gridCol>
                <a:gridCol w="2815389">
                  <a:extLst>
                    <a:ext uri="{9D8B030D-6E8A-4147-A177-3AD203B41FA5}">
                      <a16:colId xmlns:a16="http://schemas.microsoft.com/office/drawing/2014/main" xmlns="" val="1859036395"/>
                    </a:ext>
                  </a:extLst>
                </a:gridCol>
              </a:tblGrid>
              <a:tr h="637637">
                <a:tc>
                  <a:txBody>
                    <a:bodyPr/>
                    <a:lstStyle/>
                    <a:p>
                      <a:r>
                        <a:rPr lang="es-ES" dirty="0"/>
                        <a:t>MÓDULO PROFESIONAL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HORAS SEMANALES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6395679"/>
                  </a:ext>
                </a:extLst>
              </a:tr>
              <a:tr h="610393">
                <a:tc>
                  <a:txBody>
                    <a:bodyPr/>
                    <a:lstStyle/>
                    <a:p>
                      <a:r>
                        <a:rPr lang="es-ES" dirty="0"/>
                        <a:t>DIRECCIÓN DE ENTIDADES DE INTERMEDIACIÓN TURÍSTICA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60810097"/>
                  </a:ext>
                </a:extLst>
              </a:tr>
              <a:tr h="536735">
                <a:tc>
                  <a:txBody>
                    <a:bodyPr/>
                    <a:lstStyle/>
                    <a:p>
                      <a:r>
                        <a:rPr lang="es-ES" dirty="0" smtClean="0"/>
                        <a:t>ITINERARIO PROFESIONAL PARA LA EMPLEABILIDAD II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61482560"/>
                  </a:ext>
                </a:extLst>
              </a:tr>
              <a:tr h="536735">
                <a:tc>
                  <a:txBody>
                    <a:bodyPr/>
                    <a:lstStyle/>
                    <a:p>
                      <a:r>
                        <a:rPr lang="es-ES" dirty="0"/>
                        <a:t>GESTIÓN DE PRODUCTOS TURÍSTICOS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2466084"/>
                  </a:ext>
                </a:extLst>
              </a:tr>
              <a:tr h="536735">
                <a:tc>
                  <a:txBody>
                    <a:bodyPr/>
                    <a:lstStyle/>
                    <a:p>
                      <a:r>
                        <a:rPr lang="es-ES" dirty="0"/>
                        <a:t>VENTA DE SERVICIOS TURÍSTICOS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36838524"/>
                  </a:ext>
                </a:extLst>
              </a:tr>
              <a:tr h="536735">
                <a:tc>
                  <a:txBody>
                    <a:bodyPr/>
                    <a:lstStyle/>
                    <a:p>
                      <a:r>
                        <a:rPr lang="es-ES" dirty="0" smtClean="0"/>
                        <a:t>SOSTENIBILIDAD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87098004"/>
                  </a:ext>
                </a:extLst>
              </a:tr>
              <a:tr h="536735">
                <a:tc>
                  <a:txBody>
                    <a:bodyPr/>
                    <a:lstStyle/>
                    <a:p>
                      <a:r>
                        <a:rPr lang="es-ES" dirty="0" smtClean="0"/>
                        <a:t>DIGITALIZACIÓN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7732750"/>
                  </a:ext>
                </a:extLst>
              </a:tr>
              <a:tr h="536735">
                <a:tc>
                  <a:txBody>
                    <a:bodyPr/>
                    <a:lstStyle/>
                    <a:p>
                      <a:r>
                        <a:rPr lang="es-ES" dirty="0"/>
                        <a:t>PROYECTO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s-ES" dirty="0"/>
                        <a:t>Ambos a la vez. Solo una vez aprobados los demás módulos. Primer trimestre del curso siguiente.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9517955"/>
                  </a:ext>
                </a:extLst>
              </a:tr>
              <a:tr h="596852">
                <a:tc>
                  <a:txBody>
                    <a:bodyPr/>
                    <a:lstStyle/>
                    <a:p>
                      <a:r>
                        <a:rPr lang="es-ES" dirty="0"/>
                        <a:t>FORMACIÓN EN CENTROS DE TRABAJO (FCT)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96688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7221717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CC057EE-9961-46D8-A490-9A075FE19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752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algn="ctr"/>
            <a:r>
              <a:rPr lang="es-ES" sz="40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PAGO DE</a:t>
            </a:r>
            <a:r>
              <a:rPr lang="es-ES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40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TASAS</a:t>
            </a:r>
            <a:endParaRPr lang="es-ES" sz="4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45D3249-A6A2-4FB3-93B1-54DB78724D80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0" y="1847520"/>
            <a:ext cx="9144000" cy="501048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es-ES" sz="2400" b="1" dirty="0">
                <a:latin typeface="Calibri" panose="020F0502020204030204" pitchFamily="34" charset="0"/>
                <a:cs typeface="Calibri" panose="020F0502020204030204" pitchFamily="34" charset="0"/>
              </a:rPr>
              <a:t>EL PAGO DE LAS ENSEÑANZAS SE REALIZA POR MÓDULOS (ASIGNATURAS), NO POR CURSO COMPLETO.</a:t>
            </a:r>
          </a:p>
          <a:p>
            <a:pPr marL="342900" indent="-342900">
              <a:buFontTx/>
              <a:buChar char="-"/>
            </a:pPr>
            <a:endParaRPr lang="es-E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es-E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PRECIO: 60 EUROS POR CADA MÓDULO (asignatura) EN QUE SE MATRICULE EL ALUMNO/A. </a:t>
            </a:r>
          </a:p>
          <a:p>
            <a:endParaRPr lang="es-E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s-ES" sz="2400" b="1" dirty="0">
                <a:latin typeface="Calibri" panose="020F0502020204030204" pitchFamily="34" charset="0"/>
                <a:cs typeface="Calibri" panose="020F0502020204030204" pitchFamily="34" charset="0"/>
              </a:rPr>
              <a:t>-  120 EUROS POR MÓDULO REPETIDO.</a:t>
            </a:r>
          </a:p>
          <a:p>
            <a:pPr marL="0" indent="0">
              <a:buNone/>
            </a:pPr>
            <a:endParaRPr lang="es-E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es-E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PAGO DE SEGURO ESCOLAR SI SE TIENEN MENOS DE 28 AÑOS: 1,12 </a:t>
            </a:r>
          </a:p>
          <a:p>
            <a:r>
              <a:rPr lang="es-E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   EUROS.</a:t>
            </a:r>
          </a:p>
        </p:txBody>
      </p:sp>
    </p:spTree>
    <p:extLst>
      <p:ext uri="{BB962C8B-B14F-4D97-AF65-F5344CB8AC3E}">
        <p14:creationId xmlns:p14="http://schemas.microsoft.com/office/powerpoint/2010/main" xmlns="" val="680250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0" y="19079"/>
            <a:ext cx="9143999" cy="1338121"/>
          </a:xfrm>
          <a:prstGeom prst="rect">
            <a:avLst/>
          </a:prstGeom>
          <a:solidFill>
            <a:schemeClr val="bg1">
              <a:lumMod val="95000"/>
            </a:schemeClr>
          </a:solidFill>
          <a:ln w="9360">
            <a:noFill/>
          </a:ln>
        </p:spPr>
        <p:txBody>
          <a:bodyPr lIns="0" rIns="0" bIns="0" anchor="b"/>
          <a:lstStyle/>
          <a:p>
            <a:pPr algn="ctr">
              <a:lnSpc>
                <a:spcPct val="100000"/>
              </a:lnSpc>
            </a:pPr>
            <a:r>
              <a:rPr lang="es-ES" sz="4000" b="1" strike="noStrike" spc="-1" dirty="0">
                <a:solidFill>
                  <a:srgbClr val="0070C0"/>
                </a:solidFill>
                <a:latin typeface="Calibri"/>
              </a:rPr>
              <a:t>ORGANIZACIÓN DE LAS TUTORÍAS </a:t>
            </a:r>
            <a:endParaRPr lang="es-ES" sz="4000" b="1" strike="noStrike" spc="-1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99" name="TextShape 2"/>
          <p:cNvSpPr txBox="1"/>
          <p:nvPr/>
        </p:nvSpPr>
        <p:spPr>
          <a:xfrm>
            <a:off x="-1" y="1357200"/>
            <a:ext cx="9143999" cy="5500800"/>
          </a:xfrm>
          <a:prstGeom prst="rect">
            <a:avLst/>
          </a:prstGeom>
          <a:solidFill>
            <a:srgbClr val="C8E3FB"/>
          </a:solidFill>
          <a:ln w="9360">
            <a:noFill/>
          </a:ln>
        </p:spPr>
        <p:txBody>
          <a:bodyPr/>
          <a:lstStyle/>
          <a:p>
            <a:pPr marL="272880" indent="-272520">
              <a:lnSpc>
                <a:spcPct val="100000"/>
              </a:lnSpc>
              <a:spcBef>
                <a:spcPts val="519"/>
              </a:spcBef>
            </a:pPr>
            <a:r>
              <a:rPr lang="es-ES" sz="2600" b="0" strike="noStrike" spc="-1" dirty="0">
                <a:solidFill>
                  <a:srgbClr val="000000"/>
                </a:solidFill>
                <a:latin typeface="Constantia"/>
              </a:rPr>
              <a:t> </a:t>
            </a:r>
          </a:p>
          <a:p>
            <a:pPr marL="360" algn="just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</a:pPr>
            <a:r>
              <a:rPr lang="es-ES" sz="2400" b="1" strike="noStrike" spc="-1" dirty="0">
                <a:solidFill>
                  <a:srgbClr val="000000"/>
                </a:solidFill>
                <a:latin typeface="Constantia"/>
              </a:rPr>
              <a:t>- TUTORÍAS ON LINE</a:t>
            </a:r>
            <a:r>
              <a:rPr lang="es-ES" sz="2400" b="0" strike="noStrike" spc="-1" dirty="0">
                <a:solidFill>
                  <a:srgbClr val="000000"/>
                </a:solidFill>
                <a:latin typeface="Constantia"/>
              </a:rPr>
              <a:t>: horas en las que el profesor está conectado a la plataforma para resolver dudas. </a:t>
            </a:r>
            <a:r>
              <a:rPr lang="es-ES" sz="2400" spc="-1" dirty="0">
                <a:solidFill>
                  <a:srgbClr val="000000"/>
                </a:solidFill>
                <a:latin typeface="Constantia"/>
              </a:rPr>
              <a:t>El alumno puede conectarse y realizar sus consultas a cualquier hora del día o de la noche, y el profesor contestará durante sus horas de tutoría </a:t>
            </a:r>
            <a:r>
              <a:rPr lang="es-ES" sz="2400" spc="-1" dirty="0" err="1">
                <a:solidFill>
                  <a:srgbClr val="000000"/>
                </a:solidFill>
                <a:latin typeface="Constantia"/>
              </a:rPr>
              <a:t>on</a:t>
            </a:r>
            <a:r>
              <a:rPr lang="es-ES" sz="2400" spc="-1" dirty="0">
                <a:solidFill>
                  <a:srgbClr val="000000"/>
                </a:solidFill>
                <a:latin typeface="Constantia"/>
              </a:rPr>
              <a:t> line. </a:t>
            </a:r>
            <a:endParaRPr lang="es-ES" sz="24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360" algn="just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</a:pPr>
            <a:r>
              <a:rPr lang="es-ES" sz="2400" spc="-1" dirty="0">
                <a:solidFill>
                  <a:srgbClr val="000000"/>
                </a:solidFill>
                <a:latin typeface="Constantia"/>
              </a:rPr>
              <a:t>- </a:t>
            </a:r>
            <a:r>
              <a:rPr lang="es-ES" sz="2400" b="1" strike="noStrike" spc="-1" dirty="0">
                <a:solidFill>
                  <a:srgbClr val="000000"/>
                </a:solidFill>
                <a:latin typeface="Constantia"/>
              </a:rPr>
              <a:t>TUTORÍAS PRESENCIALES INDIVIDUALES</a:t>
            </a:r>
            <a:r>
              <a:rPr lang="es-ES" sz="2400" b="0" strike="noStrike" spc="-1" dirty="0">
                <a:solidFill>
                  <a:srgbClr val="000000"/>
                </a:solidFill>
                <a:latin typeface="Constantia"/>
              </a:rPr>
              <a:t>: previa cita con el pr</a:t>
            </a:r>
            <a:r>
              <a:rPr lang="es-ES" sz="2400" spc="-1" dirty="0">
                <a:solidFill>
                  <a:srgbClr val="000000"/>
                </a:solidFill>
                <a:latin typeface="Constantia"/>
              </a:rPr>
              <a:t>ofesor si no fueran suficientes las anteriores.</a:t>
            </a:r>
            <a:endParaRPr lang="es-ES" sz="24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360" algn="just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</a:pPr>
            <a:r>
              <a:rPr lang="es-ES" sz="2400" b="1" strike="noStrike" spc="-1" dirty="0">
                <a:solidFill>
                  <a:srgbClr val="000000"/>
                </a:solidFill>
                <a:latin typeface="Constantia"/>
              </a:rPr>
              <a:t>-CLASES PRESENCIALES COLECTIVAS</a:t>
            </a:r>
            <a:r>
              <a:rPr lang="es-ES" sz="2400" b="0" strike="noStrike" spc="-1" dirty="0">
                <a:solidFill>
                  <a:srgbClr val="000000"/>
                </a:solidFill>
                <a:latin typeface="Constantia"/>
              </a:rPr>
              <a:t>:  Temporalización: </a:t>
            </a:r>
            <a:r>
              <a:rPr lang="es-ES" sz="2400" spc="-1" dirty="0">
                <a:solidFill>
                  <a:srgbClr val="000000"/>
                </a:solidFill>
                <a:latin typeface="Constantia"/>
              </a:rPr>
              <a:t>una hora quincenal en cada módulo. </a:t>
            </a:r>
            <a:r>
              <a:rPr lang="es-ES" sz="2400" b="0" strike="noStrike" spc="-1" dirty="0">
                <a:solidFill>
                  <a:srgbClr val="000000"/>
                </a:solidFill>
                <a:latin typeface="Constantia"/>
              </a:rPr>
              <a:t>(VOLUNTARIAS)</a:t>
            </a:r>
          </a:p>
          <a:p>
            <a:pPr marL="360" algn="just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</a:pPr>
            <a:r>
              <a:rPr lang="es-ES" sz="2400" spc="-1" dirty="0">
                <a:solidFill>
                  <a:srgbClr val="000000"/>
                </a:solidFill>
                <a:latin typeface="Constantia"/>
              </a:rPr>
              <a:t>-Los calendarios de tutorías on-line y clases colectivas presenciales </a:t>
            </a:r>
            <a:r>
              <a:rPr lang="es-ES" sz="2400" b="1" spc="-1" dirty="0">
                <a:solidFill>
                  <a:srgbClr val="000000"/>
                </a:solidFill>
                <a:latin typeface="Constantia"/>
              </a:rPr>
              <a:t>se conocerán a principio de curso.</a:t>
            </a:r>
            <a:endParaRPr lang="es-ES" sz="24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457560" indent="-45720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Tx/>
              <a:buChar char="-"/>
            </a:pPr>
            <a:endParaRPr lang="es-ES" sz="26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519"/>
              </a:spcBef>
            </a:pPr>
            <a:endParaRPr lang="es-ES" sz="26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519"/>
              </a:spcBef>
            </a:pPr>
            <a:endParaRPr lang="es-ES" sz="26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519"/>
              </a:spcBef>
            </a:pPr>
            <a:endParaRPr lang="es-ES" sz="26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519"/>
              </a:spcBef>
            </a:pPr>
            <a:r>
              <a:rPr lang="es-ES" sz="2600" b="0" strike="noStrike" spc="-1" dirty="0">
                <a:solidFill>
                  <a:srgbClr val="000000"/>
                </a:solidFill>
                <a:latin typeface="Constantia"/>
              </a:rPr>
              <a:t> </a:t>
            </a:r>
          </a:p>
          <a:p>
            <a:pPr marL="272880" indent="-272520">
              <a:lnSpc>
                <a:spcPct val="100000"/>
              </a:lnSpc>
              <a:spcBef>
                <a:spcPts val="519"/>
              </a:spcBef>
            </a:pPr>
            <a:endParaRPr lang="es-ES" sz="26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519"/>
              </a:spcBef>
            </a:pPr>
            <a:endParaRPr lang="es-ES" sz="2600" b="0" strike="noStrike" spc="-1" dirty="0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0" y="0"/>
            <a:ext cx="9144000" cy="1935000"/>
          </a:xfrm>
          <a:prstGeom prst="rect">
            <a:avLst/>
          </a:prstGeom>
          <a:solidFill>
            <a:schemeClr val="bg1">
              <a:lumMod val="95000"/>
            </a:schemeClr>
          </a:solidFill>
          <a:ln w="9360">
            <a:noFill/>
          </a:ln>
        </p:spPr>
        <p:txBody>
          <a:bodyPr lIns="0" rIns="0" bIns="0" anchor="b"/>
          <a:lstStyle/>
          <a:p>
            <a:pPr algn="ctr">
              <a:lnSpc>
                <a:spcPct val="100000"/>
              </a:lnSpc>
            </a:pPr>
            <a:r>
              <a:rPr lang="es-ES" sz="4000" b="1" strike="noStrike" spc="-1" dirty="0">
                <a:solidFill>
                  <a:srgbClr val="0070C0"/>
                </a:solidFill>
                <a:latin typeface="Calibri"/>
              </a:rPr>
              <a:t>CARACTERÍSTICAS DE LAS CLASES PRESENCIALES</a:t>
            </a:r>
            <a:endParaRPr lang="es-ES" sz="4000" b="1" strike="noStrike" spc="-1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107" name="TextShape 2"/>
          <p:cNvSpPr txBox="1"/>
          <p:nvPr/>
        </p:nvSpPr>
        <p:spPr>
          <a:xfrm>
            <a:off x="-1" y="1935000"/>
            <a:ext cx="9143999" cy="4923000"/>
          </a:xfrm>
          <a:prstGeom prst="rect">
            <a:avLst/>
          </a:prstGeom>
          <a:solidFill>
            <a:srgbClr val="C8E3FB"/>
          </a:solidFill>
          <a:ln w="9360">
            <a:noFill/>
          </a:ln>
        </p:spPr>
        <p:txBody>
          <a:bodyPr/>
          <a:lstStyle/>
          <a:p>
            <a:pPr marL="272880" indent="-2725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endParaRPr lang="es-ES" sz="26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400" b="1" strike="noStrike" spc="-1" dirty="0">
                <a:solidFill>
                  <a:srgbClr val="000000"/>
                </a:solidFill>
                <a:latin typeface="Constantia"/>
              </a:rPr>
              <a:t>SON COLECTIVAS</a:t>
            </a:r>
          </a:p>
          <a:p>
            <a:pPr marL="272880" indent="-2725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400" b="1" strike="noStrike" spc="-1" dirty="0">
                <a:solidFill>
                  <a:srgbClr val="000000"/>
                </a:solidFill>
                <a:latin typeface="Constantia"/>
              </a:rPr>
              <a:t>SON PRESENCIALES</a:t>
            </a:r>
          </a:p>
          <a:p>
            <a:pPr marL="272880" indent="-2725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400" b="1" strike="noStrike" spc="-1" dirty="0">
                <a:solidFill>
                  <a:srgbClr val="000000"/>
                </a:solidFill>
                <a:latin typeface="Constantia"/>
              </a:rPr>
              <a:t>SON VOLUNTARIAS </a:t>
            </a:r>
          </a:p>
          <a:p>
            <a:pPr marL="272880" indent="-2725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400" b="1" strike="noStrike" spc="-1" dirty="0">
                <a:solidFill>
                  <a:srgbClr val="000000"/>
                </a:solidFill>
                <a:latin typeface="Constantia"/>
              </a:rPr>
              <a:t>SON DE CARÁCTER PRÁCTICO</a:t>
            </a:r>
            <a:r>
              <a:rPr lang="es-ES" sz="2400" b="1" spc="-1" dirty="0">
                <a:solidFill>
                  <a:srgbClr val="000000"/>
                </a:solidFill>
                <a:latin typeface="Constantia"/>
              </a:rPr>
              <a:t>: </a:t>
            </a:r>
            <a:r>
              <a:rPr lang="es-ES" sz="2400" b="1" strike="noStrike" spc="-1" dirty="0">
                <a:solidFill>
                  <a:srgbClr val="000000"/>
                </a:solidFill>
                <a:latin typeface="Constantia"/>
              </a:rPr>
              <a:t>para realizar ejercicios o resolver dudas.</a:t>
            </a:r>
          </a:p>
          <a:p>
            <a:pPr marL="272880" indent="-2725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400" b="1" strike="noStrike" spc="-1" dirty="0">
                <a:solidFill>
                  <a:srgbClr val="000000"/>
                </a:solidFill>
                <a:latin typeface="Constantia"/>
              </a:rPr>
              <a:t>TEMPORALIZACIÓN: </a:t>
            </a:r>
            <a:r>
              <a:rPr lang="es-ES" sz="2400" b="1" spc="-1" dirty="0">
                <a:solidFill>
                  <a:srgbClr val="000000"/>
                </a:solidFill>
                <a:latin typeface="Constantia"/>
              </a:rPr>
              <a:t>dos veces</a:t>
            </a:r>
            <a:r>
              <a:rPr lang="es-ES" sz="2400" b="1" strike="noStrike" spc="-1" dirty="0">
                <a:solidFill>
                  <a:srgbClr val="000000"/>
                </a:solidFill>
                <a:latin typeface="Constantia"/>
              </a:rPr>
              <a:t> al mes, en horario fijado ant</a:t>
            </a:r>
            <a:r>
              <a:rPr lang="es-ES" sz="2400" b="1" spc="-1" dirty="0">
                <a:solidFill>
                  <a:srgbClr val="000000"/>
                </a:solidFill>
                <a:latin typeface="Constantia"/>
              </a:rPr>
              <a:t>es del comienzo del curso.</a:t>
            </a:r>
            <a:endParaRPr lang="es-ES" sz="2400" b="1" strike="noStrike" spc="-1" dirty="0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lang="es-ES" sz="2600" b="0" strike="noStrike" spc="-1" dirty="0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Shape 1"/>
          <p:cNvSpPr txBox="1"/>
          <p:nvPr/>
        </p:nvSpPr>
        <p:spPr>
          <a:xfrm>
            <a:off x="0" y="-1"/>
            <a:ext cx="9144000" cy="1467853"/>
          </a:xfrm>
          <a:prstGeom prst="rect">
            <a:avLst/>
          </a:prstGeom>
          <a:solidFill>
            <a:schemeClr val="bg1">
              <a:lumMod val="95000"/>
            </a:schemeClr>
          </a:solidFill>
          <a:ln w="9360">
            <a:noFill/>
          </a:ln>
        </p:spPr>
        <p:txBody>
          <a:bodyPr lIns="0" rIns="0" bIns="0" anchor="b"/>
          <a:lstStyle/>
          <a:p>
            <a:pPr algn="ctr">
              <a:lnSpc>
                <a:spcPct val="100000"/>
              </a:lnSpc>
            </a:pPr>
            <a:r>
              <a:rPr lang="es-ES" sz="4000" b="1" strike="noStrike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EVALUACIÓN</a:t>
            </a:r>
            <a:endParaRPr lang="es-ES" sz="4000" b="1" strike="noStrike" spc="-1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115" name="TextShape 2"/>
          <p:cNvSpPr txBox="1"/>
          <p:nvPr/>
        </p:nvSpPr>
        <p:spPr>
          <a:xfrm>
            <a:off x="-1" y="1467852"/>
            <a:ext cx="9143999" cy="53901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360">
            <a:noFill/>
          </a:ln>
        </p:spPr>
        <p:txBody>
          <a:bodyPr/>
          <a:lstStyle/>
          <a:p>
            <a:pPr marL="272880" indent="-272520" algn="just">
              <a:lnSpc>
                <a:spcPct val="100000"/>
              </a:lnSpc>
              <a:spcBef>
                <a:spcPts val="56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400" b="1" strike="noStrike" spc="-1" dirty="0">
                <a:solidFill>
                  <a:srgbClr val="000000"/>
                </a:solidFill>
                <a:latin typeface="Calibri"/>
              </a:rPr>
              <a:t>DOS CONVOCATORIAS EN CADA CURSO: </a:t>
            </a:r>
            <a:r>
              <a:rPr lang="es-ES" sz="2400" strike="noStrike" spc="-1" dirty="0">
                <a:solidFill>
                  <a:srgbClr val="000000"/>
                </a:solidFill>
                <a:latin typeface="Calibri"/>
              </a:rPr>
              <a:t>ordinaria y extraordinaria</a:t>
            </a:r>
            <a:r>
              <a:rPr lang="es-ES" sz="2400" b="1" strike="noStrike" spc="-1" dirty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272880" indent="-272520" algn="just">
              <a:lnSpc>
                <a:spcPct val="100000"/>
              </a:lnSpc>
              <a:spcBef>
                <a:spcPts val="56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400" b="1" strike="noStrike" spc="-1" dirty="0">
                <a:solidFill>
                  <a:srgbClr val="000000"/>
                </a:solidFill>
                <a:latin typeface="Calibri"/>
              </a:rPr>
              <a:t>EXAMEN DE LA CONVOCATORIA ORDINARIA: </a:t>
            </a:r>
            <a:r>
              <a:rPr lang="es-ES" sz="2400" strike="noStrike" spc="-1" dirty="0">
                <a:solidFill>
                  <a:srgbClr val="000000"/>
                </a:solidFill>
                <a:latin typeface="Calibri"/>
              </a:rPr>
              <a:t>es presencial y versará sobre todos los contenidos del módulo</a:t>
            </a:r>
            <a:r>
              <a:rPr lang="es-ES" sz="2400" spc="-1" dirty="0">
                <a:solidFill>
                  <a:srgbClr val="000000"/>
                </a:solidFill>
                <a:latin typeface="Calibri"/>
              </a:rPr>
              <a:t>. Segunda quincena de mayo.</a:t>
            </a:r>
            <a:endParaRPr lang="es-ES" sz="2400" strike="noStrike" spc="-1" dirty="0">
              <a:solidFill>
                <a:srgbClr val="000000"/>
              </a:solidFill>
              <a:latin typeface="Calibri"/>
            </a:endParaRPr>
          </a:p>
          <a:p>
            <a:pPr marL="272880" indent="-272520" algn="just">
              <a:lnSpc>
                <a:spcPct val="100000"/>
              </a:lnSpc>
              <a:spcBef>
                <a:spcPts val="56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400" b="1" spc="-1" dirty="0">
                <a:solidFill>
                  <a:srgbClr val="000000"/>
                </a:solidFill>
                <a:latin typeface="Calibri"/>
              </a:rPr>
              <a:t>EXAMEN DE LA CONVOCATORIA EXTRAORDINARIA: </a:t>
            </a:r>
            <a:r>
              <a:rPr lang="es-ES" sz="2400" spc="-1" dirty="0">
                <a:solidFill>
                  <a:srgbClr val="000000"/>
                </a:solidFill>
                <a:latin typeface="Calibri"/>
              </a:rPr>
              <a:t>si no se aprueba en la anterior. Presencial. Mes de junio.</a:t>
            </a:r>
            <a:endParaRPr lang="es-ES" sz="240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 algn="just">
              <a:lnSpc>
                <a:spcPct val="100000"/>
              </a:lnSpc>
              <a:spcBef>
                <a:spcPts val="56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400" b="1" strike="noStrike" spc="-1" dirty="0">
                <a:solidFill>
                  <a:srgbClr val="000000"/>
                </a:solidFill>
                <a:latin typeface="Calibri"/>
              </a:rPr>
              <a:t>NO HAY EXÁMENES PARCIALES.</a:t>
            </a:r>
            <a:endParaRPr lang="es-ES" sz="24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 algn="just">
              <a:lnSpc>
                <a:spcPct val="100000"/>
              </a:lnSpc>
              <a:spcBef>
                <a:spcPts val="56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400" b="1" strike="noStrike" spc="-1" dirty="0">
                <a:solidFill>
                  <a:srgbClr val="000000"/>
                </a:solidFill>
                <a:latin typeface="Calibri"/>
              </a:rPr>
              <a:t>SE CONSIDERARÁ APROBADO un módulo cuando se saque un 5 </a:t>
            </a:r>
            <a:r>
              <a:rPr lang="es-ES" sz="2400" b="1" spc="-1" dirty="0">
                <a:solidFill>
                  <a:srgbClr val="000000"/>
                </a:solidFill>
                <a:latin typeface="Calibri"/>
              </a:rPr>
              <a:t>o</a:t>
            </a:r>
            <a:r>
              <a:rPr lang="es-ES" sz="2400" b="1" strike="noStrike" spc="-1" dirty="0">
                <a:solidFill>
                  <a:srgbClr val="000000"/>
                </a:solidFill>
                <a:latin typeface="Calibri"/>
              </a:rPr>
              <a:t> más en la calificación final, </a:t>
            </a:r>
            <a:r>
              <a:rPr lang="es-ES" sz="2400" strike="noStrike" spc="-1" dirty="0">
                <a:solidFill>
                  <a:srgbClr val="000000"/>
                </a:solidFill>
                <a:latin typeface="Calibri"/>
              </a:rPr>
              <a:t>según los criterios de calificación que el profesor establezca en la Guía Didáctica y que se conocerán a principio de curso.</a:t>
            </a:r>
            <a:endParaRPr lang="es-ES" sz="240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 algn="just">
              <a:lnSpc>
                <a:spcPct val="100000"/>
              </a:lnSpc>
              <a:spcBef>
                <a:spcPts val="56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400" b="1" spc="-1" dirty="0">
                <a:solidFill>
                  <a:srgbClr val="000000"/>
                </a:solidFill>
                <a:latin typeface="Calibri"/>
              </a:rPr>
              <a:t>El calendario de exámenes finales </a:t>
            </a:r>
            <a:r>
              <a:rPr lang="es-ES" sz="2400" spc="-1" dirty="0">
                <a:solidFill>
                  <a:srgbClr val="000000"/>
                </a:solidFill>
                <a:latin typeface="Calibri"/>
              </a:rPr>
              <a:t>(convocatoria ordinaria y extraordinaria),</a:t>
            </a:r>
            <a:r>
              <a:rPr lang="es-ES" sz="2400" b="1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400" spc="-1" dirty="0">
                <a:solidFill>
                  <a:srgbClr val="000000"/>
                </a:solidFill>
                <a:latin typeface="Calibri"/>
              </a:rPr>
              <a:t>se conocerá por el alumno a principio de curso.</a:t>
            </a:r>
            <a:endParaRPr lang="es-ES" sz="24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360">
              <a:lnSpc>
                <a:spcPct val="100000"/>
              </a:lnSpc>
              <a:spcBef>
                <a:spcPts val="561"/>
              </a:spcBef>
              <a:buClr>
                <a:srgbClr val="0BD0D9"/>
              </a:buClr>
              <a:buSzPct val="95000"/>
            </a:pPr>
            <a:endParaRPr lang="es-ES" sz="2800" b="1" strike="noStrike" spc="-1" dirty="0">
              <a:solidFill>
                <a:srgbClr val="000000"/>
              </a:solidFill>
              <a:latin typeface="Calibri"/>
            </a:endParaRPr>
          </a:p>
          <a:p>
            <a:pPr marL="272880" indent="-272520">
              <a:lnSpc>
                <a:spcPct val="100000"/>
              </a:lnSpc>
              <a:spcBef>
                <a:spcPts val="56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endParaRPr lang="es-ES" sz="2800" b="1" spc="-1" dirty="0">
              <a:solidFill>
                <a:srgbClr val="000000"/>
              </a:solidFill>
              <a:latin typeface="Calibri"/>
            </a:endParaRPr>
          </a:p>
          <a:p>
            <a:pPr marL="272880" indent="-272520">
              <a:lnSpc>
                <a:spcPct val="100000"/>
              </a:lnSpc>
              <a:spcBef>
                <a:spcPts val="56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endParaRPr lang="es-ES" sz="2800" b="1" strike="noStrike" spc="-1" dirty="0">
              <a:solidFill>
                <a:srgbClr val="000000"/>
              </a:solidFill>
              <a:latin typeface="Calibri"/>
            </a:endParaRPr>
          </a:p>
          <a:p>
            <a:pPr marL="360">
              <a:lnSpc>
                <a:spcPct val="100000"/>
              </a:lnSpc>
              <a:spcBef>
                <a:spcPts val="561"/>
              </a:spcBef>
              <a:buClr>
                <a:srgbClr val="0BD0D9"/>
              </a:buClr>
              <a:buSzPct val="95000"/>
            </a:pPr>
            <a:endParaRPr lang="es-ES" sz="2800" b="0" strike="noStrike" spc="-1" dirty="0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lang="es-ES" sz="28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519"/>
              </a:spcBef>
            </a:pPr>
            <a:r>
              <a:rPr lang="es-ES" sz="2600" b="1" strike="noStrike" spc="-1" dirty="0">
                <a:solidFill>
                  <a:srgbClr val="000000"/>
                </a:solidFill>
                <a:latin typeface="Constantia"/>
              </a:rPr>
              <a:t> </a:t>
            </a:r>
            <a:endParaRPr lang="es-ES" sz="2600" b="0" strike="noStrike" spc="-1" dirty="0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Shape 1"/>
          <p:cNvSpPr txBox="1"/>
          <p:nvPr/>
        </p:nvSpPr>
        <p:spPr>
          <a:xfrm>
            <a:off x="0" y="1499760"/>
            <a:ext cx="9144000" cy="54424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360">
            <a:noFill/>
          </a:ln>
        </p:spPr>
        <p:txBody>
          <a:bodyPr/>
          <a:lstStyle/>
          <a:p>
            <a:pPr marL="272880" indent="-272520" algn="just">
              <a:lnSpc>
                <a:spcPct val="100000"/>
              </a:lnSpc>
              <a:spcBef>
                <a:spcPts val="47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400" b="0" strike="noStrike" spc="-1" dirty="0">
                <a:solidFill>
                  <a:srgbClr val="000000"/>
                </a:solidFill>
                <a:latin typeface="Constantia"/>
              </a:rPr>
              <a:t>Número máximo de convocatorias, entre  el régimen presencial y formación a distancia: </a:t>
            </a:r>
            <a:r>
              <a:rPr lang="es-ES" sz="2400" b="1" strike="noStrike" spc="-1" dirty="0">
                <a:solidFill>
                  <a:srgbClr val="000000"/>
                </a:solidFill>
                <a:latin typeface="Constantia"/>
              </a:rPr>
              <a:t>cuatro por cada módulo profesional </a:t>
            </a:r>
            <a:r>
              <a:rPr lang="es-ES" sz="2400" b="0" strike="noStrike" spc="-1" dirty="0">
                <a:solidFill>
                  <a:srgbClr val="000000"/>
                </a:solidFill>
                <a:latin typeface="Constantia"/>
              </a:rPr>
              <a:t>(asignatura). </a:t>
            </a:r>
          </a:p>
          <a:p>
            <a:pPr marL="272880" indent="-272520" algn="just">
              <a:lnSpc>
                <a:spcPct val="100000"/>
              </a:lnSpc>
              <a:spcBef>
                <a:spcPts val="47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400" b="0" strike="noStrike" spc="-1" dirty="0">
                <a:solidFill>
                  <a:srgbClr val="000000"/>
                </a:solidFill>
                <a:latin typeface="Constantia"/>
              </a:rPr>
              <a:t>Los alumnos con discapacidad acreditada dispondrán de</a:t>
            </a:r>
          </a:p>
          <a:p>
            <a:pPr marL="272880" indent="-272520" algn="just">
              <a:lnSpc>
                <a:spcPct val="100000"/>
              </a:lnSpc>
              <a:spcBef>
                <a:spcPts val="479"/>
              </a:spcBef>
            </a:pPr>
            <a:r>
              <a:rPr lang="es-ES" sz="2400" b="0" strike="noStrike" spc="-1" dirty="0">
                <a:solidFill>
                  <a:srgbClr val="000000"/>
                </a:solidFill>
                <a:latin typeface="Constantia"/>
              </a:rPr>
              <a:t>   </a:t>
            </a:r>
            <a:r>
              <a:rPr lang="es-ES" sz="2400" b="1" strike="noStrike" spc="-1" dirty="0">
                <a:solidFill>
                  <a:srgbClr val="000000"/>
                </a:solidFill>
                <a:latin typeface="Constantia"/>
              </a:rPr>
              <a:t>6 convocatorias </a:t>
            </a:r>
            <a:r>
              <a:rPr lang="es-ES" sz="2400" b="0" strike="noStrike" spc="-1" dirty="0">
                <a:solidFill>
                  <a:srgbClr val="000000"/>
                </a:solidFill>
                <a:latin typeface="Constantia"/>
              </a:rPr>
              <a:t>en lugar de cuatro.</a:t>
            </a:r>
          </a:p>
          <a:p>
            <a:pPr marL="272880" indent="-272520" algn="just">
              <a:lnSpc>
                <a:spcPct val="100000"/>
              </a:lnSpc>
              <a:spcBef>
                <a:spcPts val="47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400" b="0" strike="noStrike" spc="-1" dirty="0">
                <a:solidFill>
                  <a:srgbClr val="000000"/>
                </a:solidFill>
                <a:latin typeface="Constantia"/>
              </a:rPr>
              <a:t>En cada curso académico existen dos convocatorias: una ordinaria  y otra extraordinaria (</a:t>
            </a:r>
            <a:r>
              <a:rPr lang="es-ES" sz="2400" spc="-1" dirty="0">
                <a:solidFill>
                  <a:srgbClr val="000000"/>
                </a:solidFill>
                <a:latin typeface="Constantia"/>
              </a:rPr>
              <a:t>exámenes en </a:t>
            </a:r>
            <a:r>
              <a:rPr lang="es-ES" sz="2400" b="0" strike="noStrike" spc="-1" dirty="0">
                <a:solidFill>
                  <a:srgbClr val="000000"/>
                </a:solidFill>
                <a:latin typeface="Constantia"/>
              </a:rPr>
              <a:t>mayo y junio).</a:t>
            </a:r>
          </a:p>
          <a:p>
            <a:pPr marL="272880" indent="-272520" algn="just">
              <a:lnSpc>
                <a:spcPct val="100000"/>
              </a:lnSpc>
              <a:spcBef>
                <a:spcPts val="47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400" spc="-1" dirty="0">
                <a:solidFill>
                  <a:srgbClr val="000000"/>
                </a:solidFill>
                <a:latin typeface="Constantia"/>
              </a:rPr>
              <a:t>El</a:t>
            </a:r>
            <a:r>
              <a:rPr lang="es-ES" sz="2400" b="0" strike="noStrike" spc="-1" dirty="0">
                <a:solidFill>
                  <a:srgbClr val="000000"/>
                </a:solidFill>
                <a:latin typeface="Constantia"/>
              </a:rPr>
              <a:t> módulo de  Formación </a:t>
            </a:r>
            <a:r>
              <a:rPr lang="es-ES" sz="2400" spc="-1" dirty="0">
                <a:solidFill>
                  <a:srgbClr val="000000"/>
                </a:solidFill>
                <a:latin typeface="Constantia"/>
              </a:rPr>
              <a:t>en </a:t>
            </a:r>
            <a:r>
              <a:rPr lang="es-ES" sz="2400" b="0" strike="noStrike" spc="-1" dirty="0">
                <a:solidFill>
                  <a:srgbClr val="000000"/>
                </a:solidFill>
                <a:latin typeface="Constantia"/>
              </a:rPr>
              <a:t>Centros de Trabajo (FCT) solo da derecho a </a:t>
            </a:r>
            <a:r>
              <a:rPr lang="es-ES" sz="2400" b="1" strike="noStrike" spc="-1" dirty="0">
                <a:solidFill>
                  <a:srgbClr val="000000"/>
                </a:solidFill>
                <a:latin typeface="Constantia"/>
              </a:rPr>
              <a:t>dos convocatorias</a:t>
            </a:r>
            <a:r>
              <a:rPr lang="es-ES" sz="2400" b="1" spc="-1" dirty="0">
                <a:solidFill>
                  <a:srgbClr val="000000"/>
                </a:solidFill>
                <a:latin typeface="Constantia"/>
              </a:rPr>
              <a:t>, </a:t>
            </a:r>
            <a:r>
              <a:rPr lang="es-ES" sz="2400" spc="-1" dirty="0">
                <a:solidFill>
                  <a:srgbClr val="000000"/>
                </a:solidFill>
                <a:latin typeface="Constantia"/>
              </a:rPr>
              <a:t>a diferencia del módulo de Proyecto, en el que sí habrá cuatro convocatorias.</a:t>
            </a:r>
            <a:endParaRPr lang="es-ES" sz="2400" b="1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47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endParaRPr lang="es-ES" sz="2400" b="0" strike="noStrike" spc="-1" dirty="0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09" name="TextShape 2"/>
          <p:cNvSpPr txBox="1"/>
          <p:nvPr/>
        </p:nvSpPr>
        <p:spPr>
          <a:xfrm>
            <a:off x="0" y="0"/>
            <a:ext cx="9144000" cy="1499760"/>
          </a:xfrm>
          <a:prstGeom prst="rect">
            <a:avLst/>
          </a:prstGeom>
          <a:solidFill>
            <a:schemeClr val="bg1">
              <a:lumMod val="95000"/>
            </a:schemeClr>
          </a:solidFill>
          <a:ln w="9360">
            <a:noFill/>
          </a:ln>
        </p:spPr>
        <p:txBody>
          <a:bodyPr lIns="0" rIns="0" bIns="0" anchor="b"/>
          <a:lstStyle/>
          <a:p>
            <a:pPr algn="ctr">
              <a:lnSpc>
                <a:spcPct val="100000"/>
              </a:lnSpc>
            </a:pPr>
            <a:r>
              <a:rPr lang="es-ES" sz="5000" b="1" strike="noStrike" spc="-1" dirty="0">
                <a:solidFill>
                  <a:srgbClr val="04617B"/>
                </a:solidFill>
                <a:latin typeface="Calibri"/>
              </a:rPr>
              <a:t>   </a:t>
            </a:r>
            <a:r>
              <a:rPr lang="es-ES" sz="4000" b="1" strike="noStrike" dirty="0">
                <a:ln w="0"/>
                <a:solidFill>
                  <a:srgbClr val="0070C0"/>
                </a:solidFill>
                <a:latin typeface="Calibri"/>
              </a:rPr>
              <a:t>CONVOCATORIAS</a:t>
            </a:r>
            <a:endParaRPr lang="es-ES" sz="4000" b="1" strike="noStrike" spc="-1" dirty="0">
              <a:solidFill>
                <a:srgbClr val="0070C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0" y="0"/>
            <a:ext cx="9144000" cy="1428480"/>
          </a:xfrm>
          <a:prstGeom prst="rect">
            <a:avLst/>
          </a:prstGeom>
          <a:solidFill>
            <a:schemeClr val="bg1">
              <a:lumMod val="95000"/>
            </a:schemeClr>
          </a:solidFill>
          <a:ln w="9360">
            <a:noFill/>
          </a:ln>
        </p:spPr>
        <p:txBody>
          <a:bodyPr lIns="0" rIns="0" bIns="0" anchor="b"/>
          <a:lstStyle/>
          <a:p>
            <a:pPr algn="ctr">
              <a:lnSpc>
                <a:spcPct val="100000"/>
              </a:lnSpc>
            </a:pPr>
            <a:r>
              <a:rPr lang="es-ES" sz="5000" strike="noStrik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</a:rPr>
              <a:t>  </a:t>
            </a:r>
            <a:r>
              <a:rPr lang="es-ES" sz="4000" b="1" strike="noStrike" dirty="0">
                <a:ln w="0"/>
                <a:solidFill>
                  <a:srgbClr val="0070C0"/>
                </a:solidFill>
                <a:latin typeface="Calibri"/>
              </a:rPr>
              <a:t>RENUNCIA A CONVOCATORIA</a:t>
            </a:r>
            <a:endParaRPr lang="es-ES" sz="4000" b="1" strike="noStrike" dirty="0">
              <a:ln w="0"/>
              <a:solidFill>
                <a:srgbClr val="0070C0"/>
              </a:solidFill>
              <a:latin typeface="Arial"/>
            </a:endParaRPr>
          </a:p>
        </p:txBody>
      </p:sp>
      <p:sp>
        <p:nvSpPr>
          <p:cNvPr id="111" name="TextShape 2"/>
          <p:cNvSpPr txBox="1"/>
          <p:nvPr/>
        </p:nvSpPr>
        <p:spPr>
          <a:xfrm>
            <a:off x="-1" y="1428480"/>
            <a:ext cx="9143999" cy="5429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360">
            <a:noFill/>
          </a:ln>
        </p:spPr>
        <p:txBody>
          <a:bodyPr/>
          <a:lstStyle/>
          <a:p>
            <a:pPr marL="272880" indent="-272520" algn="just">
              <a:lnSpc>
                <a:spcPct val="100000"/>
              </a:lnSpc>
              <a:spcBef>
                <a:spcPts val="47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400" b="1" strike="noStrike" spc="-1" dirty="0">
                <a:solidFill>
                  <a:srgbClr val="000000"/>
                </a:solidFill>
                <a:latin typeface="Constantia"/>
              </a:rPr>
              <a:t>Con el fin de no agotar el límite de las convocatorias</a:t>
            </a:r>
            <a:endParaRPr lang="es-ES" sz="24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 algn="just">
              <a:lnSpc>
                <a:spcPct val="100000"/>
              </a:lnSpc>
              <a:spcBef>
                <a:spcPts val="479"/>
              </a:spcBef>
            </a:pPr>
            <a:r>
              <a:rPr lang="es-ES" sz="2400" b="1" strike="noStrike" spc="-1" dirty="0">
                <a:solidFill>
                  <a:srgbClr val="000000"/>
                </a:solidFill>
                <a:latin typeface="Constantia"/>
              </a:rPr>
              <a:t>   </a:t>
            </a:r>
            <a:r>
              <a:rPr lang="es-ES" sz="2400" strike="noStrike" spc="-1" dirty="0">
                <a:solidFill>
                  <a:srgbClr val="000000"/>
                </a:solidFill>
                <a:latin typeface="Constantia"/>
              </a:rPr>
              <a:t>los alumnos podrán renunciar a la evaluación y</a:t>
            </a:r>
          </a:p>
          <a:p>
            <a:pPr marL="272880" indent="-272520" algn="just">
              <a:lnSpc>
                <a:spcPct val="100000"/>
              </a:lnSpc>
              <a:spcBef>
                <a:spcPts val="479"/>
              </a:spcBef>
            </a:pPr>
            <a:r>
              <a:rPr lang="es-ES" sz="2400" strike="noStrike" spc="-1" dirty="0">
                <a:solidFill>
                  <a:srgbClr val="000000"/>
                </a:solidFill>
                <a:latin typeface="Constantia"/>
              </a:rPr>
              <a:t>   calificación de todos o alguno de los módulos en una o</a:t>
            </a:r>
          </a:p>
          <a:p>
            <a:pPr marL="272880" indent="-272520" algn="just">
              <a:lnSpc>
                <a:spcPct val="100000"/>
              </a:lnSpc>
              <a:spcBef>
                <a:spcPts val="479"/>
              </a:spcBef>
            </a:pPr>
            <a:r>
              <a:rPr lang="es-ES" sz="2400" strike="noStrike" spc="-1" dirty="0">
                <a:solidFill>
                  <a:srgbClr val="000000"/>
                </a:solidFill>
                <a:latin typeface="Constantia"/>
              </a:rPr>
              <a:t>   las dos convocatorias del curso académico</a:t>
            </a:r>
            <a:r>
              <a:rPr lang="es-ES" sz="2400" spc="-1" dirty="0">
                <a:solidFill>
                  <a:srgbClr val="000000"/>
                </a:solidFill>
                <a:latin typeface="Constantia"/>
              </a:rPr>
              <a:t>, solo si concurre alguna de las circunstancias establecidas por la normativa.</a:t>
            </a:r>
            <a:endParaRPr lang="es-ES" sz="240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 algn="just">
              <a:lnSpc>
                <a:spcPct val="100000"/>
              </a:lnSpc>
              <a:spcBef>
                <a:spcPts val="479"/>
              </a:spcBef>
            </a:pPr>
            <a:endParaRPr lang="es-ES" sz="24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 algn="just">
              <a:lnSpc>
                <a:spcPct val="100000"/>
              </a:lnSpc>
              <a:spcBef>
                <a:spcPts val="47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400" strike="noStrike" spc="-1" dirty="0">
                <a:solidFill>
                  <a:srgbClr val="000000"/>
                </a:solidFill>
                <a:latin typeface="Constantia"/>
              </a:rPr>
              <a:t>La </a:t>
            </a:r>
            <a:r>
              <a:rPr lang="es-ES" sz="2400" spc="-1" dirty="0">
                <a:solidFill>
                  <a:srgbClr val="000000"/>
                </a:solidFill>
                <a:latin typeface="Constantia"/>
              </a:rPr>
              <a:t>renuncia</a:t>
            </a:r>
            <a:r>
              <a:rPr lang="es-ES" sz="2400" strike="noStrike" spc="-1" dirty="0">
                <a:solidFill>
                  <a:srgbClr val="000000"/>
                </a:solidFill>
                <a:latin typeface="Constantia"/>
              </a:rPr>
              <a:t> de convocatoria se solicitará </a:t>
            </a:r>
            <a:r>
              <a:rPr lang="es-ES" sz="2400" b="1" strike="noStrike" spc="-1" dirty="0">
                <a:solidFill>
                  <a:srgbClr val="000000"/>
                </a:solidFill>
                <a:latin typeface="Constantia"/>
              </a:rPr>
              <a:t>como mínimo un mes antes de la fecha de examen de ese módulo </a:t>
            </a:r>
            <a:r>
              <a:rPr lang="es-ES" sz="2400" strike="noStrike" spc="-1" dirty="0">
                <a:solidFill>
                  <a:srgbClr val="000000"/>
                </a:solidFill>
                <a:latin typeface="Constantia"/>
              </a:rPr>
              <a:t>en cada una de las convocatorias, mediante escrito que se  presentará en Secretaría, y por causa justificada (ver causas a continuación).</a:t>
            </a: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es-ES" sz="240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519"/>
              </a:spcBef>
            </a:pPr>
            <a:endParaRPr lang="es-ES" sz="2400" b="0" strike="noStrike" spc="-1" dirty="0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lang="es-ES" sz="2400" b="0" strike="noStrike" spc="-1" dirty="0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-36095" y="0"/>
            <a:ext cx="9156032" cy="14798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360">
            <a:noFill/>
          </a:ln>
        </p:spPr>
        <p:txBody>
          <a:bodyPr lIns="0" rIns="0" bIns="0" anchor="b"/>
          <a:lstStyle/>
          <a:p>
            <a:pPr algn="ctr">
              <a:lnSpc>
                <a:spcPct val="100000"/>
              </a:lnSpc>
            </a:pPr>
            <a:r>
              <a:rPr lang="es-ES" sz="4000" b="1" strike="noStrike" dirty="0">
                <a:ln w="0"/>
                <a:solidFill>
                  <a:srgbClr val="0070C0"/>
                </a:solidFill>
                <a:latin typeface="Calibri"/>
              </a:rPr>
              <a:t>RENUNCIA</a:t>
            </a:r>
            <a:r>
              <a:rPr lang="es-ES" sz="4000" b="1" strike="noStrike" spc="-1" dirty="0">
                <a:solidFill>
                  <a:srgbClr val="0070C0"/>
                </a:solidFill>
                <a:latin typeface="Calibri"/>
              </a:rPr>
              <a:t> </a:t>
            </a:r>
            <a:r>
              <a:rPr lang="es-ES" sz="4000" b="1" strike="noStrike" dirty="0">
                <a:ln w="0"/>
                <a:solidFill>
                  <a:srgbClr val="0070C0"/>
                </a:solidFill>
                <a:latin typeface="Calibri"/>
              </a:rPr>
              <a:t>A CONVOCATORIA: CAUSAS </a:t>
            </a:r>
            <a:endParaRPr lang="es-ES" sz="4000" b="1" strike="noStrike" spc="-1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113" name="TextShape 2"/>
          <p:cNvSpPr txBox="1"/>
          <p:nvPr/>
        </p:nvSpPr>
        <p:spPr>
          <a:xfrm>
            <a:off x="-24063" y="1479884"/>
            <a:ext cx="9144000" cy="5378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360">
            <a:noFill/>
          </a:ln>
        </p:spPr>
        <p:txBody>
          <a:bodyPr/>
          <a:lstStyle/>
          <a:p>
            <a:pPr marL="360">
              <a:lnSpc>
                <a:spcPct val="100000"/>
              </a:lnSpc>
              <a:spcBef>
                <a:spcPts val="400"/>
              </a:spcBef>
              <a:buClr>
                <a:srgbClr val="0BD0D9"/>
              </a:buClr>
              <a:buSzPct val="95000"/>
            </a:pPr>
            <a:endParaRPr lang="es-ES" sz="2000" b="1" strike="noStrike" spc="-1" dirty="0">
              <a:solidFill>
                <a:srgbClr val="000000"/>
              </a:solidFill>
              <a:latin typeface="Constantia"/>
            </a:endParaRPr>
          </a:p>
          <a:p>
            <a:pPr marL="360" algn="just">
              <a:lnSpc>
                <a:spcPct val="100000"/>
              </a:lnSpc>
              <a:spcBef>
                <a:spcPts val="400"/>
              </a:spcBef>
              <a:buClr>
                <a:srgbClr val="0BD0D9"/>
              </a:buClr>
              <a:buSzPct val="95000"/>
            </a:pPr>
            <a:r>
              <a:rPr lang="es-ES" sz="2400" strike="noStrike" spc="-1" dirty="0">
                <a:solidFill>
                  <a:srgbClr val="000000"/>
                </a:solidFill>
                <a:latin typeface="Constantia"/>
              </a:rPr>
              <a:t>Los </a:t>
            </a:r>
            <a:r>
              <a:rPr lang="es-ES" sz="2400" b="1" strike="noStrike" spc="-1" dirty="0">
                <a:solidFill>
                  <a:srgbClr val="000000"/>
                </a:solidFill>
                <a:latin typeface="Constantia"/>
              </a:rPr>
              <a:t>motivos</a:t>
            </a:r>
            <a:r>
              <a:rPr lang="es-ES" sz="2400" strike="noStrike" spc="-1" dirty="0">
                <a:solidFill>
                  <a:srgbClr val="000000"/>
                </a:solidFill>
                <a:latin typeface="Constantia"/>
              </a:rPr>
              <a:t> para solicitar  la renuncia a  convocatoria , según normativa vigente son:</a:t>
            </a:r>
          </a:p>
          <a:p>
            <a:pPr marL="914400" indent="-245880" algn="just">
              <a:lnSpc>
                <a:spcPct val="100000"/>
              </a:lnSpc>
              <a:spcBef>
                <a:spcPts val="400"/>
              </a:spcBef>
            </a:pPr>
            <a:r>
              <a:rPr lang="es-ES" sz="2400" strike="noStrike" spc="-1" dirty="0">
                <a:solidFill>
                  <a:srgbClr val="000000"/>
                </a:solidFill>
                <a:latin typeface="Constantia"/>
              </a:rPr>
              <a:t>1.- </a:t>
            </a:r>
            <a:r>
              <a:rPr lang="es-ES" sz="2400" b="1" strike="noStrike" spc="-1" dirty="0">
                <a:solidFill>
                  <a:srgbClr val="000000"/>
                </a:solidFill>
                <a:latin typeface="Constantia"/>
              </a:rPr>
              <a:t>Enfermedad del alumno</a:t>
            </a:r>
            <a:r>
              <a:rPr lang="es-ES" sz="2400" strike="noStrike" spc="-1" dirty="0">
                <a:solidFill>
                  <a:srgbClr val="000000"/>
                </a:solidFill>
                <a:latin typeface="Constantia"/>
              </a:rPr>
              <a:t>.</a:t>
            </a:r>
          </a:p>
          <a:p>
            <a:pPr marL="914400" indent="-245880" algn="just">
              <a:lnSpc>
                <a:spcPct val="100000"/>
              </a:lnSpc>
              <a:spcBef>
                <a:spcPts val="400"/>
              </a:spcBef>
            </a:pPr>
            <a:r>
              <a:rPr lang="es-ES" sz="2400" strike="noStrike" spc="-1" dirty="0">
                <a:solidFill>
                  <a:srgbClr val="000000"/>
                </a:solidFill>
                <a:latin typeface="Constantia"/>
              </a:rPr>
              <a:t>2.- </a:t>
            </a:r>
            <a:r>
              <a:rPr lang="es-ES" sz="2400" b="1" strike="noStrike" spc="-1" dirty="0">
                <a:solidFill>
                  <a:srgbClr val="000000"/>
                </a:solidFill>
                <a:latin typeface="Constantia"/>
              </a:rPr>
              <a:t>Obligaciones de tipo personal o familiar </a:t>
            </a:r>
            <a:r>
              <a:rPr lang="es-ES" sz="2400" strike="noStrike" spc="-1" dirty="0">
                <a:solidFill>
                  <a:srgbClr val="000000"/>
                </a:solidFill>
                <a:latin typeface="Constantia"/>
              </a:rPr>
              <a:t>que impidan la dedicación al estudio.</a:t>
            </a:r>
          </a:p>
          <a:p>
            <a:pPr marL="272880" indent="-272520" algn="just">
              <a:lnSpc>
                <a:spcPct val="100000"/>
              </a:lnSpc>
              <a:spcBef>
                <a:spcPts val="400"/>
              </a:spcBef>
            </a:pPr>
            <a:r>
              <a:rPr lang="es-ES" sz="2400" strike="noStrike" spc="-1" dirty="0">
                <a:solidFill>
                  <a:srgbClr val="000000"/>
                </a:solidFill>
                <a:latin typeface="Constantia"/>
              </a:rPr>
              <a:t>	       3.- </a:t>
            </a:r>
            <a:r>
              <a:rPr lang="es-ES" sz="2400" b="1" strike="noStrike" spc="-1" dirty="0">
                <a:solidFill>
                  <a:srgbClr val="000000"/>
                </a:solidFill>
                <a:latin typeface="Constantia"/>
              </a:rPr>
              <a:t>Desempeño de un puesto de trabajo. </a:t>
            </a:r>
          </a:p>
          <a:p>
            <a:pPr marL="272880" indent="-272520" algn="just">
              <a:lnSpc>
                <a:spcPct val="100000"/>
              </a:lnSpc>
              <a:spcBef>
                <a:spcPts val="400"/>
              </a:spcBef>
            </a:pPr>
            <a:endParaRPr lang="es-ES" sz="2400" b="1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 algn="just">
              <a:lnSpc>
                <a:spcPct val="100000"/>
              </a:lnSpc>
              <a:spcBef>
                <a:spcPts val="400"/>
              </a:spcBef>
            </a:pPr>
            <a:r>
              <a:rPr lang="es-ES" sz="2400" strike="noStrike" spc="-1" dirty="0">
                <a:solidFill>
                  <a:srgbClr val="000000"/>
                </a:solidFill>
                <a:latin typeface="Constantia"/>
              </a:rPr>
              <a:t>    Los alumnos que  hayan  sido objeto de trato preferente en la admisión por acreditar experiencia</a:t>
            </a:r>
            <a:r>
              <a:rPr lang="es-ES" sz="2400" spc="-1" dirty="0">
                <a:solidFill>
                  <a:srgbClr val="000000"/>
                </a:solidFill>
                <a:latin typeface="Constantia"/>
              </a:rPr>
              <a:t> </a:t>
            </a:r>
            <a:r>
              <a:rPr lang="es-ES" sz="2400" strike="noStrike" spc="-1" dirty="0">
                <a:solidFill>
                  <a:srgbClr val="000000"/>
                </a:solidFill>
                <a:latin typeface="Constantia"/>
              </a:rPr>
              <a:t>laboral no podrán alegar el desempeño de un puesto  de trabajo como circunstancia para solicitar la renuncia a convocatoria</a:t>
            </a:r>
            <a:r>
              <a:rPr lang="es-ES" sz="2400" b="1" strike="noStrike" spc="-1" dirty="0">
                <a:solidFill>
                  <a:srgbClr val="000000"/>
                </a:solidFill>
                <a:latin typeface="Constantia"/>
              </a:rPr>
              <a:t>.</a:t>
            </a:r>
            <a:endParaRPr lang="es-ES" sz="2400" b="0" strike="noStrike" spc="-1" dirty="0">
              <a:solidFill>
                <a:srgbClr val="000000"/>
              </a:solidFill>
              <a:latin typeface="Constantia"/>
            </a:endParaRPr>
          </a:p>
          <a:p>
            <a:endParaRPr lang="es-ES" sz="24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400"/>
              </a:spcBef>
            </a:pPr>
            <a:r>
              <a:rPr lang="es-ES" sz="2000" b="1" strike="noStrike" spc="-1" dirty="0">
                <a:solidFill>
                  <a:srgbClr val="000000"/>
                </a:solidFill>
                <a:latin typeface="Constantia"/>
              </a:rPr>
              <a:t>		</a:t>
            </a:r>
            <a:endParaRPr lang="es-ES" sz="2000" b="0" strike="noStrike" spc="-1" dirty="0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Shape 1"/>
          <p:cNvSpPr txBox="1"/>
          <p:nvPr/>
        </p:nvSpPr>
        <p:spPr>
          <a:xfrm>
            <a:off x="0" y="0"/>
            <a:ext cx="9144000" cy="1847520"/>
          </a:xfrm>
          <a:prstGeom prst="rect">
            <a:avLst/>
          </a:prstGeom>
          <a:solidFill>
            <a:schemeClr val="bg1">
              <a:lumMod val="95000"/>
            </a:schemeClr>
          </a:solidFill>
          <a:ln w="9360">
            <a:noFill/>
          </a:ln>
        </p:spPr>
        <p:txBody>
          <a:bodyPr lIns="0" rIns="0" bIns="0" anchor="b"/>
          <a:lstStyle/>
          <a:p>
            <a:pPr algn="ctr">
              <a:lnSpc>
                <a:spcPct val="100000"/>
              </a:lnSpc>
            </a:pPr>
            <a:r>
              <a:rPr lang="es-ES" sz="4000" b="1" strike="noStrike" spc="-1" dirty="0">
                <a:solidFill>
                  <a:srgbClr val="0F6FC6"/>
                </a:solidFill>
                <a:latin typeface="Calibri"/>
              </a:rPr>
              <a:t>ANTES DE MATRICULARTE…</a:t>
            </a:r>
            <a:endParaRPr lang="es-ES" sz="4000" b="1" spc="-1" dirty="0">
              <a:solidFill>
                <a:srgbClr val="0F6FC6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s-ES" sz="4000" b="1" strike="noStrike" spc="-1" dirty="0">
                <a:solidFill>
                  <a:srgbClr val="0F6FC6"/>
                </a:solidFill>
                <a:latin typeface="Calibri"/>
              </a:rPr>
              <a:t>   </a:t>
            </a:r>
            <a:endParaRPr lang="es-ES" sz="4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TextShape 2"/>
          <p:cNvSpPr txBox="1"/>
          <p:nvPr/>
        </p:nvSpPr>
        <p:spPr>
          <a:xfrm>
            <a:off x="0" y="1847520"/>
            <a:ext cx="9144000" cy="5010480"/>
          </a:xfrm>
          <a:prstGeom prst="rect">
            <a:avLst/>
          </a:prstGeom>
          <a:solidFill>
            <a:srgbClr val="C8E3FB"/>
          </a:solidFill>
          <a:ln w="9360">
            <a:noFill/>
          </a:ln>
        </p:spPr>
        <p:txBody>
          <a:bodyPr/>
          <a:lstStyle/>
          <a:p>
            <a:pPr marL="272880" indent="-272520"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kumimoji="0" lang="es-ES" sz="20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</a:rPr>
              <a:t>EL </a:t>
            </a:r>
            <a:r>
              <a:rPr lang="es-ES" sz="2000" b="1" spc="-1" dirty="0">
                <a:solidFill>
                  <a:srgbClr val="000000"/>
                </a:solidFill>
                <a:latin typeface="Constantia"/>
              </a:rPr>
              <a:t>TIEMPO ESTABLECIDO EN LA ENSEÑANZA PRESENCIAL PARA ESTE CICLO FORMATIVO ES DE DOS CURSOS ACADÉMICOS.  TÚ PUEDES HACERLO EN MÁS O EN MENOS TIEMPO, SEGÚN TUS CIRCUNSTANCIAS PARTICULARES. ANALIZA TUS POSIBILIDADES REALES Y ELIGE POR CUÁNTOS MÓDULOS QUIERES EMPEZAR.</a:t>
            </a:r>
          </a:p>
          <a:p>
            <a:pPr marL="360">
              <a:spcBef>
                <a:spcPts val="519"/>
              </a:spcBef>
              <a:buClr>
                <a:srgbClr val="0BD0D9"/>
              </a:buClr>
              <a:buSzPct val="95000"/>
            </a:pPr>
            <a:endParaRPr lang="es-ES" sz="2000" b="1" spc="-1" dirty="0">
              <a:solidFill>
                <a:srgbClr val="000000"/>
              </a:solidFill>
              <a:latin typeface="Constantia"/>
            </a:endParaRPr>
          </a:p>
          <a:p>
            <a:pPr marL="272880" marR="0" lvl="0" indent="-272520" algn="l" defTabSz="914400" rtl="0" eaLnBrk="1" fontAlgn="auto" latinLnBrk="0" hangingPunct="1">
              <a:lnSpc>
                <a:spcPct val="100000"/>
              </a:lnSpc>
              <a:spcBef>
                <a:spcPts val="519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 charset="2"/>
              <a:buChar char=""/>
              <a:tabLst/>
              <a:defRPr/>
            </a:pPr>
            <a:r>
              <a:rPr kumimoji="0" lang="es-ES" sz="20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</a:rPr>
              <a:t>SI TRABAJAS, DEBERÁS PEDIR PERMISO PARA REALIZAR LOS EXÁMENES FINALES. PIENSA EN ELLO.</a:t>
            </a:r>
          </a:p>
          <a:p>
            <a:pPr marL="360" marR="0" lvl="0" algn="l" defTabSz="914400" rtl="0" eaLnBrk="1" fontAlgn="auto" latinLnBrk="0" hangingPunct="1">
              <a:lnSpc>
                <a:spcPct val="100000"/>
              </a:lnSpc>
              <a:spcBef>
                <a:spcPts val="519"/>
              </a:spcBef>
              <a:spcAft>
                <a:spcPts val="0"/>
              </a:spcAft>
              <a:buClr>
                <a:srgbClr val="0BD0D9"/>
              </a:buClr>
              <a:buSzPct val="95000"/>
              <a:tabLst/>
              <a:defRPr/>
            </a:pPr>
            <a:endParaRPr kumimoji="0" lang="es-ES" sz="20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tantia"/>
            </a:endParaRPr>
          </a:p>
          <a:p>
            <a:pPr marL="272880" marR="0" lvl="0" indent="-272520" algn="l" defTabSz="914400" rtl="0" eaLnBrk="1" fontAlgn="auto" latinLnBrk="0" hangingPunct="1">
              <a:lnSpc>
                <a:spcPct val="100000"/>
              </a:lnSpc>
              <a:spcBef>
                <a:spcPts val="519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 charset="2"/>
              <a:buChar char=""/>
              <a:tabLst/>
              <a:defRPr/>
            </a:pPr>
            <a:r>
              <a:rPr lang="es-ES" sz="2000" b="1" spc="-1" dirty="0">
                <a:solidFill>
                  <a:srgbClr val="000000"/>
                </a:solidFill>
                <a:latin typeface="Constantia"/>
              </a:rPr>
              <a:t>SI REPITES UN MÓDULO, EL CURSO QUE VIENE EL PRECIO ES EL DOBLE. PRECAUCIÓN.</a:t>
            </a:r>
          </a:p>
          <a:p>
            <a:pPr marL="360" marR="0" lvl="0" algn="l" defTabSz="914400" rtl="0" eaLnBrk="1" fontAlgn="auto" latinLnBrk="0" hangingPunct="1">
              <a:lnSpc>
                <a:spcPct val="100000"/>
              </a:lnSpc>
              <a:spcBef>
                <a:spcPts val="519"/>
              </a:spcBef>
              <a:spcAft>
                <a:spcPts val="0"/>
              </a:spcAft>
              <a:buClr>
                <a:srgbClr val="0BD0D9"/>
              </a:buClr>
              <a:buSzPct val="95000"/>
              <a:tabLst/>
              <a:defRPr/>
            </a:pPr>
            <a:endParaRPr lang="es-ES" sz="2000" b="1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s-ES" sz="2000" b="1" strike="noStrike" spc="-1" dirty="0">
                <a:solidFill>
                  <a:srgbClr val="000000"/>
                </a:solidFill>
                <a:latin typeface="Constantia"/>
              </a:rPr>
              <a:t>MATRICÚLATE EN LAS FECHAS PREVISTAS, Y ADELANTE!! TE DESEAMOS MUCHA SUERTE EN TU APRENDIZAJE!!</a:t>
            </a:r>
            <a:endParaRPr lang="es-ES" sz="20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endParaRPr lang="es-ES" sz="26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2880" indent="-272520">
              <a:lnSpc>
                <a:spcPct val="100000"/>
              </a:lnSpc>
              <a:spcBef>
                <a:spcPts val="519"/>
              </a:spcBef>
            </a:pPr>
            <a:endParaRPr lang="es-ES" sz="2600" b="0" strike="noStrike" spc="-1" dirty="0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1046</TotalTime>
  <Words>818</Words>
  <Application>Microsoft Office PowerPoint</Application>
  <PresentationFormat>Presentación en pantalla (4:3)</PresentationFormat>
  <Paragraphs>134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15" baseType="lpstr">
      <vt:lpstr>Office Theme</vt:lpstr>
      <vt:lpstr>Office Theme</vt:lpstr>
      <vt:lpstr>Diapositiva 1</vt:lpstr>
      <vt:lpstr>Diapositiva 2</vt:lpstr>
      <vt:lpstr>Diapositiva 3</vt:lpstr>
      <vt:lpstr>Diapositiva 4</vt:lpstr>
      <vt:lpstr>Diapositiva 5</vt:lpstr>
      <vt:lpstr>PAGO DE TASAS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Company>Comunidad de Madrid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</dc:title>
  <dc:subject/>
  <dc:creator>ICM</dc:creator>
  <dc:description/>
  <cp:lastModifiedBy>Hostelería06</cp:lastModifiedBy>
  <cp:revision>132</cp:revision>
  <dcterms:created xsi:type="dcterms:W3CDTF">2016-09-22T11:01:46Z</dcterms:created>
  <dcterms:modified xsi:type="dcterms:W3CDTF">2024-09-24T07:33:06Z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Comunidad de Madrid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Presentación en pantalla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14</vt:i4>
  </property>
</Properties>
</file>