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8"/>
  </p:notesMasterIdLst>
  <p:sldIdLst>
    <p:sldId id="256" r:id="rId2"/>
    <p:sldId id="404" r:id="rId3"/>
    <p:sldId id="399" r:id="rId4"/>
    <p:sldId id="271" r:id="rId5"/>
    <p:sldId id="448" r:id="rId6"/>
    <p:sldId id="442" r:id="rId7"/>
    <p:sldId id="258" r:id="rId8"/>
    <p:sldId id="427" r:id="rId9"/>
    <p:sldId id="372" r:id="rId10"/>
    <p:sldId id="431" r:id="rId11"/>
    <p:sldId id="432" r:id="rId12"/>
    <p:sldId id="443" r:id="rId13"/>
    <p:sldId id="444" r:id="rId14"/>
    <p:sldId id="445" r:id="rId15"/>
    <p:sldId id="446" r:id="rId16"/>
    <p:sldId id="278" r:id="rId17"/>
  </p:sldIdLst>
  <p:sldSz cx="9144000" cy="5143500" type="screen16x9"/>
  <p:notesSz cx="7104063" cy="10234613"/>
  <p:embeddedFontLst>
    <p:embeddedFont>
      <p:font typeface="Catamaran Black" charset="0"/>
      <p:bold r:id="rId19"/>
    </p:embeddedFont>
    <p:embeddedFont>
      <p:font typeface="Caveat" charset="0"/>
      <p:regular r:id="rId20"/>
      <p:bold r:id="rId21"/>
    </p:embeddedFont>
    <p:embeddedFont>
      <p:font typeface="Catamaran Medium" charset="0"/>
      <p:regular r:id="rId22"/>
      <p:bold r:id="rId23"/>
    </p:embeddedFont>
    <p:embeddedFont>
      <p:font typeface="Ubuntu" charset="0"/>
      <p:regular r:id="rId24"/>
      <p:bold r:id="rId25"/>
      <p:italic r:id="rId26"/>
      <p:boldItalic r:id="rId27"/>
    </p:embeddedFont>
    <p:embeddedFont>
      <p:font typeface="Raleway" charset="0"/>
      <p:regular r:id="rId28"/>
      <p:bold r:id="rId29"/>
      <p:italic r:id="rId30"/>
      <p:boldItalic r:id="rId31"/>
    </p:embeddedFont>
    <p:embeddedFont>
      <p:font typeface="Inter" charset="0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D4D4D"/>
    <a:srgbClr val="88A194"/>
    <a:srgbClr val="FF6600"/>
    <a:srgbClr val="FFFFFF"/>
    <a:srgbClr val="E8EDDF"/>
    <a:srgbClr val="C7D2CC"/>
    <a:srgbClr val="84F133"/>
    <a:srgbClr val="9EF45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7725D8EE-ACCE-43C8-B22E-C204AE91BD38}">
  <a:tblStyle styleId="{7725D8EE-ACCE-43C8-B22E-C204AE91BD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62DB570-B264-404B-A35A-9A9E7F5993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12" autoAdjust="0"/>
  </p:normalViewPr>
  <p:slideViewPr>
    <p:cSldViewPr snapToGrid="0">
      <p:cViewPr varScale="1">
        <p:scale>
          <a:sx n="90" d="100"/>
          <a:sy n="90" d="100"/>
        </p:scale>
        <p:origin x="-81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886" y="4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cef39b23e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cef39b23e_1_4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694953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cef39b23e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cef39b23e_1_4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338857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cef39b23e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cef39b23e_1_4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338857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cef39b23e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cef39b23e_1_4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338857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cef39b23e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cef39b23e_1_4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338857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cef39b23e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cef39b23e_1_4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acd6c6241a_1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acd6c6241a_1_163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a12276a6a1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a12276a6a1_1_62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93658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a12276a6a1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a12276a6a1_1_62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044558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caac7ca3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caac7ca3b_0_12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acaac7ca3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acaac7ca3b_0_12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a12276a6a1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a12276a6a1_1_62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864837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cef39b23e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cef39b23e_1_4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cef39b23e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acef39b23e_1_4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4773046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611635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E8EDD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3" y="720000"/>
            <a:ext cx="34179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Catamaran Black"/>
              <a:buNone/>
              <a:defRPr sz="5200">
                <a:solidFill>
                  <a:schemeClr val="dk2"/>
                </a:solidFill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Ubuntu"/>
              <a:buNone/>
              <a:defRPr sz="52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Ubuntu"/>
              <a:buNone/>
              <a:defRPr sz="52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Ubuntu"/>
              <a:buNone/>
              <a:defRPr sz="52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Ubuntu"/>
              <a:buNone/>
              <a:defRPr sz="52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Ubuntu"/>
              <a:buNone/>
              <a:defRPr sz="52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Ubuntu"/>
              <a:buNone/>
              <a:defRPr sz="52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Ubuntu"/>
              <a:buNone/>
              <a:defRPr sz="52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Ubuntu"/>
              <a:buNone/>
              <a:defRPr sz="52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2809550"/>
            <a:ext cx="3417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veat"/>
              <a:buNone/>
              <a:defRPr sz="28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pos="454">
          <p15:clr>
            <a:srgbClr val="FA7B17"/>
          </p15:clr>
        </p15:guide>
        <p15:guide id="2" orient="horz" pos="454">
          <p15:clr>
            <a:srgbClr val="FA7B17"/>
          </p15:clr>
        </p15:guide>
        <p15:guide id="3" orient="horz" pos="2787">
          <p15:clr>
            <a:srgbClr val="FA7B17"/>
          </p15:clr>
        </p15:guide>
        <p15:guide id="4" pos="5306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/>
          <p:nvPr/>
        </p:nvSpPr>
        <p:spPr>
          <a:xfrm>
            <a:off x="1238250" y="1161600"/>
            <a:ext cx="6553200" cy="282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1238400" y="1429425"/>
            <a:ext cx="65532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700"/>
              <a:buFont typeface="Caveat"/>
              <a:buNone/>
              <a:defRPr sz="15700" b="1">
                <a:latin typeface="Caveat"/>
                <a:ea typeface="Caveat"/>
                <a:cs typeface="Caveat"/>
                <a:sym typeface="Cave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1238400" y="3183100"/>
            <a:ext cx="65532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 Medium"/>
              <a:buNone/>
              <a:defRPr>
                <a:latin typeface="Catamaran Medium"/>
                <a:ea typeface="Catamaran Medium"/>
                <a:cs typeface="Catamaran Medium"/>
                <a:sym typeface="Catamaran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 Medium"/>
              <a:buNone/>
              <a:defRPr>
                <a:latin typeface="Catamaran Medium"/>
                <a:ea typeface="Catamaran Medium"/>
                <a:cs typeface="Catamaran Medium"/>
                <a:sym typeface="Catamaran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 Medium"/>
              <a:buNone/>
              <a:defRPr>
                <a:latin typeface="Catamaran Medium"/>
                <a:ea typeface="Catamaran Medium"/>
                <a:cs typeface="Catamaran Medium"/>
                <a:sym typeface="Catamaran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 Medium"/>
              <a:buNone/>
              <a:defRPr>
                <a:latin typeface="Catamaran Medium"/>
                <a:ea typeface="Catamaran Medium"/>
                <a:cs typeface="Catamaran Medium"/>
                <a:sym typeface="Catamaran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 Medium"/>
              <a:buNone/>
              <a:defRPr>
                <a:latin typeface="Catamaran Medium"/>
                <a:ea typeface="Catamaran Medium"/>
                <a:cs typeface="Catamaran Medium"/>
                <a:sym typeface="Catamaran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 Medium"/>
              <a:buNone/>
              <a:defRPr>
                <a:latin typeface="Catamaran Medium"/>
                <a:ea typeface="Catamaran Medium"/>
                <a:cs typeface="Catamaran Medium"/>
                <a:sym typeface="Catamaran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 Medium"/>
              <a:buNone/>
              <a:defRPr>
                <a:latin typeface="Catamaran Medium"/>
                <a:ea typeface="Catamaran Medium"/>
                <a:cs typeface="Catamaran Medium"/>
                <a:sym typeface="Catamaran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 Medium"/>
              <a:buNone/>
              <a:defRPr>
                <a:latin typeface="Catamaran Medium"/>
                <a:ea typeface="Catamaran Medium"/>
                <a:cs typeface="Catamaran Medium"/>
                <a:sym typeface="Catamaran Medium"/>
              </a:defRPr>
            </a:lvl9pPr>
          </a:lstStyle>
          <a:p>
            <a:endParaRPr/>
          </a:p>
        </p:txBody>
      </p: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A8C31135-0C09-6CBB-87F3-3FAB7B8B4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1706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rgbClr val="E8EDDF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>
            <a:spLocks noGrp="1"/>
          </p:cNvSpPr>
          <p:nvPr>
            <p:ph type="body" idx="1"/>
          </p:nvPr>
        </p:nvSpPr>
        <p:spPr>
          <a:xfrm>
            <a:off x="948600" y="2371725"/>
            <a:ext cx="2758800" cy="13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Char char="●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Font typeface="Catamaran Medium"/>
              <a:buChar char="○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Font typeface="Catamaran Medium"/>
              <a:buChar char="■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Font typeface="Catamaran Medium"/>
              <a:buChar char="●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Font typeface="Catamaran Medium"/>
              <a:buChar char="○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Font typeface="Catamaran Medium"/>
              <a:buChar char="■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Font typeface="Catamaran Medium"/>
              <a:buChar char="●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Font typeface="Catamaran Medium"/>
              <a:buChar char="○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Font typeface="Catamaran Medium"/>
              <a:buChar char="■"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title"/>
          </p:nvPr>
        </p:nvSpPr>
        <p:spPr>
          <a:xfrm>
            <a:off x="948600" y="1447000"/>
            <a:ext cx="4433100" cy="82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300"/>
              <a:buFont typeface="Catamaran Black"/>
              <a:buNone/>
              <a:defRPr sz="5300">
                <a:solidFill>
                  <a:schemeClr val="dk2"/>
                </a:solidFill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14142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E8EDDF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 rot="-5400000">
            <a:off x="149250" y="-149250"/>
            <a:ext cx="5228700" cy="552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720000" y="2198625"/>
            <a:ext cx="3855300" cy="23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600"/>
              <a:buFont typeface="Catamaran Medium"/>
              <a:buChar char="●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4D4D4D"/>
              </a:buClr>
              <a:buSzPts val="1600"/>
              <a:buFont typeface="Catamaran Medium"/>
              <a:buChar char="○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Clr>
                <a:srgbClr val="4D4D4D"/>
              </a:buClr>
              <a:buSzPts val="1600"/>
              <a:buFont typeface="Catamaran Medium"/>
              <a:buChar char="■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Clr>
                <a:srgbClr val="4D4D4D"/>
              </a:buClr>
              <a:buSzPts val="1600"/>
              <a:buFont typeface="Catamaran Medium"/>
              <a:buChar char="●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Clr>
                <a:srgbClr val="4D4D4D"/>
              </a:buClr>
              <a:buSzPts val="1600"/>
              <a:buFont typeface="Catamaran Medium"/>
              <a:buChar char="○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Clr>
                <a:srgbClr val="4D4D4D"/>
              </a:buClr>
              <a:buSzPts val="1600"/>
              <a:buFont typeface="Catamaran Medium"/>
              <a:buChar char="■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Clr>
                <a:srgbClr val="4D4D4D"/>
              </a:buClr>
              <a:buSzPts val="1600"/>
              <a:buFont typeface="Catamaran Medium"/>
              <a:buChar char="●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Clr>
                <a:srgbClr val="4D4D4D"/>
              </a:buClr>
              <a:buSzPts val="1600"/>
              <a:buFont typeface="Catamaran Medium"/>
              <a:buChar char="○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Clr>
                <a:srgbClr val="4D4D4D"/>
              </a:buClr>
              <a:buSzPts val="1600"/>
              <a:buFont typeface="Catamaran Medium"/>
              <a:buChar char="■"/>
              <a:defRPr sz="1600">
                <a:solidFill>
                  <a:srgbClr val="4D4D4D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720000" y="1162050"/>
            <a:ext cx="4433100" cy="110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tamaran Black"/>
              <a:buNone/>
              <a:defRPr sz="5000">
                <a:solidFill>
                  <a:schemeClr val="dk2"/>
                </a:solidFill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36EDA93E-257F-7594-82A2-88FFD708E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DE7CC6BA-DC3E-4E0C-82D2-5678387113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">
    <p:bg>
      <p:bgPr>
        <a:solidFill>
          <a:srgbClr val="E8EDD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/>
          <p:nvPr/>
        </p:nvSpPr>
        <p:spPr>
          <a:xfrm rot="-5400000">
            <a:off x="1240800" y="-1424250"/>
            <a:ext cx="5497500" cy="8058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720000" y="597425"/>
            <a:ext cx="5965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tamaran Black"/>
              <a:buNone/>
              <a:defRPr sz="4000">
                <a:solidFill>
                  <a:schemeClr val="dk2"/>
                </a:solidFill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ctrTitle" idx="2"/>
          </p:nvPr>
        </p:nvSpPr>
        <p:spPr>
          <a:xfrm>
            <a:off x="1526400" y="1746850"/>
            <a:ext cx="2287500" cy="369600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1526400" y="2016000"/>
            <a:ext cx="20412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3" hasCustomPrompt="1"/>
          </p:nvPr>
        </p:nvSpPr>
        <p:spPr>
          <a:xfrm>
            <a:off x="489556" y="17163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ctrTitle" idx="4"/>
          </p:nvPr>
        </p:nvSpPr>
        <p:spPr>
          <a:xfrm>
            <a:off x="4573794" y="1746850"/>
            <a:ext cx="2289300" cy="369600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5"/>
          </p:nvPr>
        </p:nvSpPr>
        <p:spPr>
          <a:xfrm>
            <a:off x="4573794" y="2016000"/>
            <a:ext cx="20412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6" hasCustomPrompt="1"/>
          </p:nvPr>
        </p:nvSpPr>
        <p:spPr>
          <a:xfrm>
            <a:off x="3538800" y="17163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ctrTitle" idx="7"/>
          </p:nvPr>
        </p:nvSpPr>
        <p:spPr>
          <a:xfrm>
            <a:off x="1526400" y="3316350"/>
            <a:ext cx="2287500" cy="369600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8"/>
          </p:nvPr>
        </p:nvSpPr>
        <p:spPr>
          <a:xfrm>
            <a:off x="1526400" y="3585600"/>
            <a:ext cx="20400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9" hasCustomPrompt="1"/>
          </p:nvPr>
        </p:nvSpPr>
        <p:spPr>
          <a:xfrm>
            <a:off x="489556" y="32858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ctrTitle" idx="13"/>
          </p:nvPr>
        </p:nvSpPr>
        <p:spPr>
          <a:xfrm>
            <a:off x="4573794" y="3316350"/>
            <a:ext cx="2289300" cy="369600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Font typeface="Caveat"/>
              <a:buNone/>
              <a:defRPr sz="25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4"/>
          </p:nvPr>
        </p:nvSpPr>
        <p:spPr>
          <a:xfrm>
            <a:off x="4573794" y="3585600"/>
            <a:ext cx="20412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tamaran Medium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15" hasCustomPrompt="1"/>
          </p:nvPr>
        </p:nvSpPr>
        <p:spPr>
          <a:xfrm>
            <a:off x="3538800" y="32858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/>
          <p:nvPr/>
        </p:nvSpPr>
        <p:spPr>
          <a:xfrm>
            <a:off x="4573794" y="3282879"/>
            <a:ext cx="33907" cy="38218"/>
          </a:xfrm>
          <a:custGeom>
            <a:avLst/>
            <a:gdLst/>
            <a:ahLst/>
            <a:cxnLst/>
            <a:rect l="l" t="t" r="r" b="b"/>
            <a:pathLst>
              <a:path w="590" h="665" extrusionOk="0">
                <a:moveTo>
                  <a:pt x="379" y="0"/>
                </a:moveTo>
                <a:lnTo>
                  <a:pt x="211" y="169"/>
                </a:lnTo>
                <a:lnTo>
                  <a:pt x="0" y="101"/>
                </a:lnTo>
                <a:lnTo>
                  <a:pt x="101" y="312"/>
                </a:lnTo>
                <a:lnTo>
                  <a:pt x="0" y="522"/>
                </a:lnTo>
                <a:lnTo>
                  <a:pt x="0" y="522"/>
                </a:lnTo>
                <a:lnTo>
                  <a:pt x="211" y="488"/>
                </a:lnTo>
                <a:lnTo>
                  <a:pt x="379" y="665"/>
                </a:lnTo>
                <a:lnTo>
                  <a:pt x="421" y="421"/>
                </a:lnTo>
                <a:lnTo>
                  <a:pt x="589" y="312"/>
                </a:lnTo>
                <a:lnTo>
                  <a:pt x="421" y="211"/>
                </a:lnTo>
                <a:lnTo>
                  <a:pt x="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3"/>
          <p:cNvSpPr/>
          <p:nvPr/>
        </p:nvSpPr>
        <p:spPr>
          <a:xfrm>
            <a:off x="4573794" y="3793312"/>
            <a:ext cx="31953" cy="24252"/>
          </a:xfrm>
          <a:custGeom>
            <a:avLst/>
            <a:gdLst/>
            <a:ahLst/>
            <a:cxnLst/>
            <a:rect l="l" t="t" r="r" b="b"/>
            <a:pathLst>
              <a:path w="556" h="422" extrusionOk="0">
                <a:moveTo>
                  <a:pt x="278" y="1"/>
                </a:moveTo>
                <a:cubicBezTo>
                  <a:pt x="0" y="1"/>
                  <a:pt x="0" y="421"/>
                  <a:pt x="278" y="421"/>
                </a:cubicBezTo>
                <a:cubicBezTo>
                  <a:pt x="555" y="421"/>
                  <a:pt x="555" y="1"/>
                  <a:pt x="2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1A1B48AF-52B7-4A31-DF2E-A8BEA206FA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s" userDrawn="1">
  <p:cSld name="CUSTOM_3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>
            <a:spLocks noGrp="1"/>
          </p:cNvSpPr>
          <p:nvPr>
            <p:ph type="title" idx="6"/>
          </p:nvPr>
        </p:nvSpPr>
        <p:spPr>
          <a:xfrm>
            <a:off x="720000" y="5974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tamaran Black"/>
              <a:buNone/>
              <a:defRPr sz="4000">
                <a:solidFill>
                  <a:schemeClr val="dk2"/>
                </a:solidFill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461C5622-65D2-ECA4-B2EA-9459A80C92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">
    <p:bg>
      <p:bgPr>
        <a:solidFill>
          <a:srgbClr val="E8EDDF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28/06/2026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04247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"/>
          <p:cNvSpPr txBox="1">
            <a:spLocks noGrp="1"/>
          </p:cNvSpPr>
          <p:nvPr>
            <p:ph type="title"/>
          </p:nvPr>
        </p:nvSpPr>
        <p:spPr>
          <a:xfrm>
            <a:off x="720000" y="83061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1"/>
          <p:cNvSpPr txBox="1">
            <a:spLocks noGrp="1"/>
          </p:cNvSpPr>
          <p:nvPr>
            <p:ph type="subTitle" idx="1"/>
          </p:nvPr>
        </p:nvSpPr>
        <p:spPr>
          <a:xfrm>
            <a:off x="721125" y="2062302"/>
            <a:ext cx="25293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1"/>
          <p:cNvSpPr txBox="1">
            <a:spLocks noGrp="1"/>
          </p:cNvSpPr>
          <p:nvPr>
            <p:ph type="subTitle" idx="2"/>
          </p:nvPr>
        </p:nvSpPr>
        <p:spPr>
          <a:xfrm>
            <a:off x="3307350" y="2062302"/>
            <a:ext cx="25293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1"/>
          <p:cNvSpPr txBox="1">
            <a:spLocks noGrp="1"/>
          </p:cNvSpPr>
          <p:nvPr>
            <p:ph type="subTitle" idx="3"/>
          </p:nvPr>
        </p:nvSpPr>
        <p:spPr>
          <a:xfrm>
            <a:off x="5893575" y="2062302"/>
            <a:ext cx="25293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1"/>
          <p:cNvSpPr txBox="1">
            <a:spLocks noGrp="1"/>
          </p:cNvSpPr>
          <p:nvPr>
            <p:ph type="subTitle" idx="4"/>
          </p:nvPr>
        </p:nvSpPr>
        <p:spPr>
          <a:xfrm>
            <a:off x="721125" y="3674365"/>
            <a:ext cx="25293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subTitle" idx="5"/>
          </p:nvPr>
        </p:nvSpPr>
        <p:spPr>
          <a:xfrm>
            <a:off x="3307350" y="3674365"/>
            <a:ext cx="25293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subTitle" idx="6"/>
          </p:nvPr>
        </p:nvSpPr>
        <p:spPr>
          <a:xfrm>
            <a:off x="5893575" y="3674365"/>
            <a:ext cx="25293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1"/>
          <p:cNvSpPr txBox="1">
            <a:spLocks noGrp="1"/>
          </p:cNvSpPr>
          <p:nvPr>
            <p:ph type="subTitle" idx="7"/>
          </p:nvPr>
        </p:nvSpPr>
        <p:spPr>
          <a:xfrm>
            <a:off x="721125" y="1669523"/>
            <a:ext cx="2529300" cy="42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14" name="Google Shape;214;p21"/>
          <p:cNvSpPr txBox="1">
            <a:spLocks noGrp="1"/>
          </p:cNvSpPr>
          <p:nvPr>
            <p:ph type="subTitle" idx="8"/>
          </p:nvPr>
        </p:nvSpPr>
        <p:spPr>
          <a:xfrm>
            <a:off x="3307350" y="1669523"/>
            <a:ext cx="2529300" cy="42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subTitle" idx="9"/>
          </p:nvPr>
        </p:nvSpPr>
        <p:spPr>
          <a:xfrm>
            <a:off x="5893575" y="1669523"/>
            <a:ext cx="2529300" cy="42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subTitle" idx="13"/>
          </p:nvPr>
        </p:nvSpPr>
        <p:spPr>
          <a:xfrm>
            <a:off x="721125" y="3282423"/>
            <a:ext cx="2529300" cy="42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17" name="Google Shape;217;p21"/>
          <p:cNvSpPr txBox="1">
            <a:spLocks noGrp="1"/>
          </p:cNvSpPr>
          <p:nvPr>
            <p:ph type="subTitle" idx="14"/>
          </p:nvPr>
        </p:nvSpPr>
        <p:spPr>
          <a:xfrm>
            <a:off x="3307501" y="3282423"/>
            <a:ext cx="2529300" cy="42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18" name="Google Shape;218;p21"/>
          <p:cNvSpPr txBox="1">
            <a:spLocks noGrp="1"/>
          </p:cNvSpPr>
          <p:nvPr>
            <p:ph type="subTitle" idx="15"/>
          </p:nvPr>
        </p:nvSpPr>
        <p:spPr>
          <a:xfrm>
            <a:off x="5893878" y="3282423"/>
            <a:ext cx="2528700" cy="42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219" name="Google Shape;219;p21"/>
          <p:cNvGrpSpPr/>
          <p:nvPr/>
        </p:nvGrpSpPr>
        <p:grpSpPr>
          <a:xfrm>
            <a:off x="4057838" y="161200"/>
            <a:ext cx="3701262" cy="4839796"/>
            <a:chOff x="4057838" y="161200"/>
            <a:chExt cx="3701262" cy="4839796"/>
          </a:xfrm>
        </p:grpSpPr>
        <p:sp>
          <p:nvSpPr>
            <p:cNvPr id="221" name="Google Shape;221;p21"/>
            <p:cNvSpPr/>
            <p:nvPr/>
          </p:nvSpPr>
          <p:spPr>
            <a:xfrm>
              <a:off x="7385300" y="161200"/>
              <a:ext cx="373800" cy="373800"/>
            </a:xfrm>
            <a:prstGeom prst="blockArc">
              <a:avLst>
                <a:gd name="adj1" fmla="val 10800000"/>
                <a:gd name="adj2" fmla="val 54343"/>
                <a:gd name="adj3" fmla="val 1294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4057838" y="4789097"/>
              <a:ext cx="1028623" cy="211899"/>
            </a:xfrm>
            <a:custGeom>
              <a:avLst/>
              <a:gdLst/>
              <a:ahLst/>
              <a:cxnLst/>
              <a:rect l="l" t="t" r="r" b="b"/>
              <a:pathLst>
                <a:path w="8291" h="1708" extrusionOk="0">
                  <a:moveTo>
                    <a:pt x="8291" y="406"/>
                  </a:moveTo>
                  <a:lnTo>
                    <a:pt x="6957" y="1708"/>
                  </a:lnTo>
                  <a:lnTo>
                    <a:pt x="6947" y="1698"/>
                  </a:lnTo>
                  <a:lnTo>
                    <a:pt x="6947" y="1708"/>
                  </a:lnTo>
                  <a:lnTo>
                    <a:pt x="6009" y="791"/>
                  </a:lnTo>
                  <a:lnTo>
                    <a:pt x="5072" y="1708"/>
                  </a:lnTo>
                  <a:lnTo>
                    <a:pt x="5072" y="1698"/>
                  </a:lnTo>
                  <a:lnTo>
                    <a:pt x="5062" y="1708"/>
                  </a:lnTo>
                  <a:lnTo>
                    <a:pt x="4145" y="802"/>
                  </a:lnTo>
                  <a:lnTo>
                    <a:pt x="3219" y="1708"/>
                  </a:lnTo>
                  <a:lnTo>
                    <a:pt x="3208" y="1698"/>
                  </a:lnTo>
                  <a:lnTo>
                    <a:pt x="3208" y="1708"/>
                  </a:lnTo>
                  <a:lnTo>
                    <a:pt x="2271" y="791"/>
                  </a:lnTo>
                  <a:lnTo>
                    <a:pt x="1333" y="1708"/>
                  </a:lnTo>
                  <a:lnTo>
                    <a:pt x="1333" y="1698"/>
                  </a:lnTo>
                  <a:lnTo>
                    <a:pt x="1323" y="1708"/>
                  </a:lnTo>
                  <a:lnTo>
                    <a:pt x="0" y="406"/>
                  </a:lnTo>
                  <a:lnTo>
                    <a:pt x="406" y="10"/>
                  </a:lnTo>
                  <a:lnTo>
                    <a:pt x="1323" y="916"/>
                  </a:lnTo>
                  <a:lnTo>
                    <a:pt x="2260" y="0"/>
                  </a:lnTo>
                  <a:lnTo>
                    <a:pt x="2281" y="21"/>
                  </a:lnTo>
                  <a:lnTo>
                    <a:pt x="2292" y="10"/>
                  </a:lnTo>
                  <a:lnTo>
                    <a:pt x="3208" y="916"/>
                  </a:lnTo>
                  <a:lnTo>
                    <a:pt x="4145" y="0"/>
                  </a:lnTo>
                  <a:lnTo>
                    <a:pt x="4551" y="406"/>
                  </a:lnTo>
                  <a:lnTo>
                    <a:pt x="4551" y="406"/>
                  </a:lnTo>
                  <a:lnTo>
                    <a:pt x="5062" y="916"/>
                  </a:lnTo>
                  <a:lnTo>
                    <a:pt x="5999" y="0"/>
                  </a:lnTo>
                  <a:lnTo>
                    <a:pt x="6020" y="21"/>
                  </a:lnTo>
                  <a:lnTo>
                    <a:pt x="6030" y="10"/>
                  </a:lnTo>
                  <a:lnTo>
                    <a:pt x="6947" y="916"/>
                  </a:lnTo>
                  <a:lnTo>
                    <a:pt x="7884" y="0"/>
                  </a:lnTo>
                  <a:lnTo>
                    <a:pt x="8291" y="4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" name="Google Shape;224;p21"/>
          <p:cNvGrpSpPr/>
          <p:nvPr/>
        </p:nvGrpSpPr>
        <p:grpSpPr>
          <a:xfrm>
            <a:off x="-577975" y="2636100"/>
            <a:ext cx="10171725" cy="1553350"/>
            <a:chOff x="-577975" y="2636100"/>
            <a:chExt cx="10171725" cy="1553350"/>
          </a:xfrm>
        </p:grpSpPr>
        <p:sp>
          <p:nvSpPr>
            <p:cNvPr id="225" name="Google Shape;225;p21"/>
            <p:cNvSpPr/>
            <p:nvPr/>
          </p:nvSpPr>
          <p:spPr>
            <a:xfrm>
              <a:off x="8600450" y="3196150"/>
              <a:ext cx="993300" cy="993300"/>
            </a:xfrm>
            <a:prstGeom prst="ellipse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-577975" y="2636100"/>
              <a:ext cx="993300" cy="993300"/>
            </a:xfrm>
            <a:prstGeom prst="ellipse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6890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s 2" userDrawn="1">
  <p:cSld name="Title and three colums 2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720000" y="5974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tamaran Black"/>
              <a:buNone/>
              <a:defRPr sz="4000">
                <a:solidFill>
                  <a:schemeClr val="dk2"/>
                </a:solidFill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2084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8" r:id="rId3"/>
    <p:sldLayoutId id="2147483659" r:id="rId4"/>
    <p:sldLayoutId id="2147483662" r:id="rId5"/>
    <p:sldLayoutId id="2147483669" r:id="rId6"/>
    <p:sldLayoutId id="2147483677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454">
          <p15:clr>
            <a:srgbClr val="EA4335"/>
          </p15:clr>
        </p15:guide>
        <p15:guide id="2" orient="horz" pos="454">
          <p15:clr>
            <a:srgbClr val="EA4335"/>
          </p15:clr>
        </p15:guide>
        <p15:guide id="3" orient="horz" pos="2787">
          <p15:clr>
            <a:srgbClr val="EA4335"/>
          </p15:clr>
        </p15:guide>
        <p15:guide id="4" pos="530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/>
          <p:nvPr/>
        </p:nvSpPr>
        <p:spPr>
          <a:xfrm rot="-151488">
            <a:off x="1611471" y="2348658"/>
            <a:ext cx="2468487" cy="109903"/>
          </a:xfrm>
          <a:custGeom>
            <a:avLst/>
            <a:gdLst/>
            <a:ahLst/>
            <a:cxnLst/>
            <a:rect l="l" t="t" r="r" b="b"/>
            <a:pathLst>
              <a:path w="88392" h="3744" extrusionOk="0">
                <a:moveTo>
                  <a:pt x="0" y="696"/>
                </a:moveTo>
                <a:cubicBezTo>
                  <a:pt x="16197" y="-776"/>
                  <a:pt x="32600" y="452"/>
                  <a:pt x="48768" y="2220"/>
                </a:cubicBezTo>
                <a:cubicBezTo>
                  <a:pt x="61907" y="3657"/>
                  <a:pt x="75276" y="2105"/>
                  <a:pt x="88392" y="374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86" name="Google Shape;186;p30"/>
          <p:cNvSpPr/>
          <p:nvPr/>
        </p:nvSpPr>
        <p:spPr>
          <a:xfrm rot="10800000">
            <a:off x="1414126" y="3466213"/>
            <a:ext cx="2615611" cy="956930"/>
          </a:xfrm>
          <a:custGeom>
            <a:avLst/>
            <a:gdLst/>
            <a:ahLst/>
            <a:cxnLst/>
            <a:rect l="l" t="t" r="r" b="b"/>
            <a:pathLst>
              <a:path w="59769" h="16497" extrusionOk="0">
                <a:moveTo>
                  <a:pt x="52808" y="4191"/>
                </a:moveTo>
                <a:cubicBezTo>
                  <a:pt x="39981" y="4191"/>
                  <a:pt x="27154" y="4191"/>
                  <a:pt x="14327" y="4191"/>
                </a:cubicBezTo>
                <a:cubicBezTo>
                  <a:pt x="9157" y="4191"/>
                  <a:pt x="-2793" y="7539"/>
                  <a:pt x="611" y="11430"/>
                </a:cubicBezTo>
                <a:cubicBezTo>
                  <a:pt x="7935" y="19800"/>
                  <a:pt x="22636" y="15240"/>
                  <a:pt x="33758" y="15240"/>
                </a:cubicBezTo>
                <a:cubicBezTo>
                  <a:pt x="40565" y="15240"/>
                  <a:pt x="47493" y="14345"/>
                  <a:pt x="53951" y="12192"/>
                </a:cubicBezTo>
                <a:cubicBezTo>
                  <a:pt x="55999" y="11509"/>
                  <a:pt x="59142" y="11239"/>
                  <a:pt x="59666" y="9144"/>
                </a:cubicBezTo>
                <a:cubicBezTo>
                  <a:pt x="59873" y="8317"/>
                  <a:pt x="58204" y="8218"/>
                  <a:pt x="57380" y="8001"/>
                </a:cubicBezTo>
                <a:cubicBezTo>
                  <a:pt x="51019" y="6327"/>
                  <a:pt x="44456" y="5526"/>
                  <a:pt x="37949" y="4572"/>
                </a:cubicBezTo>
                <a:cubicBezTo>
                  <a:pt x="27660" y="3063"/>
                  <a:pt x="17256" y="2179"/>
                  <a:pt x="7088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87" name="Google Shape;187;p30"/>
          <p:cNvSpPr txBox="1">
            <a:spLocks noGrp="1"/>
          </p:cNvSpPr>
          <p:nvPr>
            <p:ph type="ctrTitle"/>
          </p:nvPr>
        </p:nvSpPr>
        <p:spPr>
          <a:xfrm>
            <a:off x="311309" y="946298"/>
            <a:ext cx="4981712" cy="2351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AGENCIAS DE VIAJES </a:t>
            </a:r>
            <a:br>
              <a:rPr lang="en" sz="2800" dirty="0" smtClean="0"/>
            </a:br>
            <a:r>
              <a:rPr lang="en" sz="2800" dirty="0" smtClean="0"/>
              <a:t>Y </a:t>
            </a:r>
            <a:br>
              <a:rPr lang="en" sz="2800" dirty="0" smtClean="0"/>
            </a:br>
            <a:r>
              <a:rPr lang="en" sz="2800" dirty="0" smtClean="0"/>
              <a:t>GESTIÓN DE EVENTOS</a:t>
            </a:r>
            <a:br>
              <a:rPr lang="en" sz="2800" dirty="0" smtClean="0"/>
            </a:br>
            <a:r>
              <a:rPr lang="en" sz="2800" dirty="0" smtClean="0"/>
              <a:t/>
            </a:r>
            <a:br>
              <a:rPr lang="en" sz="2800" dirty="0" smtClean="0"/>
            </a:br>
            <a:r>
              <a:rPr lang="en" sz="2800" dirty="0" smtClean="0"/>
              <a:t>(Modalidad virtual)</a:t>
            </a:r>
            <a:endParaRPr sz="2800" dirty="0">
              <a:latin typeface="Catamaran Black"/>
              <a:ea typeface="Catamaran Black"/>
              <a:cs typeface="Catamaran Black"/>
              <a:sym typeface="Catamaran Black"/>
            </a:endParaRPr>
          </a:p>
        </p:txBody>
      </p:sp>
      <p:sp>
        <p:nvSpPr>
          <p:cNvPr id="188" name="Google Shape;188;p30"/>
          <p:cNvSpPr txBox="1">
            <a:spLocks noGrp="1"/>
          </p:cNvSpPr>
          <p:nvPr>
            <p:ph type="subTitle" idx="1"/>
          </p:nvPr>
        </p:nvSpPr>
        <p:spPr>
          <a:xfrm>
            <a:off x="617783" y="3521362"/>
            <a:ext cx="4201113" cy="792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/>
              <a:t>Curso </a:t>
            </a:r>
            <a:r>
              <a:rPr lang="es-ES" b="1" dirty="0" smtClean="0"/>
              <a:t>2026-27</a:t>
            </a:r>
            <a:endParaRPr b="1" dirty="0"/>
          </a:p>
        </p:txBody>
      </p:sp>
      <p:grpSp>
        <p:nvGrpSpPr>
          <p:cNvPr id="192" name="Google Shape;192;p30"/>
          <p:cNvGrpSpPr/>
          <p:nvPr/>
        </p:nvGrpSpPr>
        <p:grpSpPr>
          <a:xfrm rot="20424280">
            <a:off x="4546039" y="3320174"/>
            <a:ext cx="590347" cy="509354"/>
            <a:chOff x="3476625" y="2828925"/>
            <a:chExt cx="1381125" cy="628650"/>
          </a:xfrm>
        </p:grpSpPr>
        <p:sp>
          <p:nvSpPr>
            <p:cNvPr id="193" name="Google Shape;193;p30"/>
            <p:cNvSpPr/>
            <p:nvPr/>
          </p:nvSpPr>
          <p:spPr>
            <a:xfrm>
              <a:off x="3543300" y="2828925"/>
              <a:ext cx="1314450" cy="533400"/>
            </a:xfrm>
            <a:custGeom>
              <a:avLst/>
              <a:gdLst/>
              <a:ahLst/>
              <a:cxnLst/>
              <a:rect l="l" t="t" r="r" b="b"/>
              <a:pathLst>
                <a:path w="52578" h="21336" extrusionOk="0">
                  <a:moveTo>
                    <a:pt x="0" y="21336"/>
                  </a:moveTo>
                  <a:cubicBezTo>
                    <a:pt x="13749" y="21336"/>
                    <a:pt x="27961" y="18840"/>
                    <a:pt x="40386" y="12954"/>
                  </a:cubicBezTo>
                  <a:cubicBezTo>
                    <a:pt x="45745" y="10416"/>
                    <a:pt x="52578" y="5930"/>
                    <a:pt x="52578" y="0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3476625" y="3209925"/>
              <a:ext cx="171450" cy="247650"/>
            </a:xfrm>
            <a:custGeom>
              <a:avLst/>
              <a:gdLst/>
              <a:ahLst/>
              <a:cxnLst/>
              <a:rect l="l" t="t" r="r" b="b"/>
              <a:pathLst>
                <a:path w="6858" h="9906" extrusionOk="0">
                  <a:moveTo>
                    <a:pt x="6858" y="0"/>
                  </a:moveTo>
                  <a:cubicBezTo>
                    <a:pt x="4508" y="1958"/>
                    <a:pt x="0" y="3037"/>
                    <a:pt x="0" y="6096"/>
                  </a:cubicBezTo>
                  <a:cubicBezTo>
                    <a:pt x="0" y="8711"/>
                    <a:pt x="4519" y="8736"/>
                    <a:pt x="6858" y="9906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BFB1F0CD-E0CE-1FEC-AF23-43F4F6321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  <p:sp>
        <p:nvSpPr>
          <p:cNvPr id="190" name="Google Shape;190;p30"/>
          <p:cNvSpPr/>
          <p:nvPr/>
        </p:nvSpPr>
        <p:spPr>
          <a:xfrm rot="479260">
            <a:off x="7932601" y="1575519"/>
            <a:ext cx="797684" cy="654086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91" name="Google Shape;191;p30"/>
          <p:cNvSpPr/>
          <p:nvPr/>
        </p:nvSpPr>
        <p:spPr>
          <a:xfrm rot="479260">
            <a:off x="4505434" y="2898279"/>
            <a:ext cx="797684" cy="654086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2770" name="AutoShape 2" descr="7 razones por las que contratar una agencia de viaj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780" name="AutoShape 12" descr="7 razones por las que contratar una agencia de viaj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782" name="AutoShape 14" descr="7 razones por las que contratar una agencia de viaj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2784" name="Picture 16" descr="Los mejores programas de gestión para Agencias de Viaj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232" y="1372424"/>
            <a:ext cx="4724768" cy="2214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29;p40">
            <a:extLst>
              <a:ext uri="{FF2B5EF4-FFF2-40B4-BE49-F238E27FC236}">
                <a16:creationId xmlns:a16="http://schemas.microsoft.com/office/drawing/2014/main" xmlns="" id="{55459FC8-311F-4591-F6F2-6A82FC4C0BC3}"/>
              </a:ext>
            </a:extLst>
          </p:cNvPr>
          <p:cNvSpPr/>
          <p:nvPr/>
        </p:nvSpPr>
        <p:spPr>
          <a:xfrm rot="10276503">
            <a:off x="2015755" y="743246"/>
            <a:ext cx="5235372" cy="1330710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1993934" y="387431"/>
            <a:ext cx="5005029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500"/>
            </a:pPr>
            <a:r>
              <a:rPr lang="en" sz="3200" dirty="0" smtClean="0">
                <a:solidFill>
                  <a:srgbClr val="88A194"/>
                </a:solidFill>
                <a:sym typeface="Caveat"/>
              </a:rPr>
              <a:t>       ASPECTOS PRÁCTICOS</a:t>
            </a:r>
            <a:endParaRPr sz="3200" dirty="0">
              <a:solidFill>
                <a:srgbClr val="88A194"/>
              </a:solidFill>
              <a:sym typeface="Caveat"/>
            </a:endParaRPr>
          </a:p>
        </p:txBody>
      </p:sp>
      <p:sp>
        <p:nvSpPr>
          <p:cNvPr id="206" name="Google Shape;206;p32"/>
          <p:cNvSpPr txBox="1">
            <a:spLocks noGrp="1"/>
          </p:cNvSpPr>
          <p:nvPr>
            <p:ph type="ctrTitle" idx="2"/>
          </p:nvPr>
        </p:nvSpPr>
        <p:spPr>
          <a:xfrm>
            <a:off x="2069485" y="1190539"/>
            <a:ext cx="5607222" cy="369600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 smtClean="0"/>
              <a:t>El</a:t>
            </a:r>
            <a:r>
              <a:rPr lang="en" sz="2000" dirty="0" smtClean="0"/>
              <a:t> pago de las enseñanzas se realiza por módulos profesionales</a:t>
            </a:r>
            <a:endParaRPr sz="2000" dirty="0"/>
          </a:p>
        </p:txBody>
      </p:sp>
      <p:sp>
        <p:nvSpPr>
          <p:cNvPr id="208" name="Google Shape;208;p32"/>
          <p:cNvSpPr txBox="1">
            <a:spLocks noGrp="1"/>
          </p:cNvSpPr>
          <p:nvPr>
            <p:ph type="title" idx="3"/>
          </p:nvPr>
        </p:nvSpPr>
        <p:spPr>
          <a:xfrm>
            <a:off x="1032642" y="938623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01.</a:t>
            </a:r>
            <a:endParaRPr sz="3600" dirty="0"/>
          </a:p>
        </p:txBody>
      </p:sp>
      <p:sp>
        <p:nvSpPr>
          <p:cNvPr id="218" name="Google Shape;218;p32"/>
          <p:cNvSpPr/>
          <p:nvPr/>
        </p:nvSpPr>
        <p:spPr>
          <a:xfrm>
            <a:off x="1444333" y="1072766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222" name="Google Shape;222;p32"/>
          <p:cNvSpPr/>
          <p:nvPr/>
        </p:nvSpPr>
        <p:spPr>
          <a:xfrm rot="-8796293">
            <a:off x="7588086" y="770952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A2365894-F4D7-DAE7-CD3C-E656BDFAF782}"/>
              </a:ext>
            </a:extLst>
          </p:cNvPr>
          <p:cNvGrpSpPr/>
          <p:nvPr/>
        </p:nvGrpSpPr>
        <p:grpSpPr>
          <a:xfrm>
            <a:off x="2016776" y="1716247"/>
            <a:ext cx="5457912" cy="522396"/>
            <a:chOff x="2016776" y="1683879"/>
            <a:chExt cx="6809613" cy="522396"/>
          </a:xfrm>
        </p:grpSpPr>
        <p:sp>
          <p:nvSpPr>
            <p:cNvPr id="8" name="Google Shape;206;p32">
              <a:extLst>
                <a:ext uri="{FF2B5EF4-FFF2-40B4-BE49-F238E27FC236}">
                  <a16:creationId xmlns:a16="http://schemas.microsoft.com/office/drawing/2014/main" xmlns="" id="{80B7A18E-A9E5-0116-DD77-6FAF609CBA9D}"/>
                </a:ext>
              </a:extLst>
            </p:cNvPr>
            <p:cNvSpPr txBox="1">
              <a:spLocks/>
            </p:cNvSpPr>
            <p:nvPr/>
          </p:nvSpPr>
          <p:spPr>
            <a:xfrm>
              <a:off x="2063743" y="1683879"/>
              <a:ext cx="6762646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Precio: 60€ por módulo. 120€ por módulo repetido</a:t>
              </a:r>
              <a:endParaRPr lang="es-ES" sz="2000" dirty="0"/>
            </a:p>
          </p:txBody>
        </p:sp>
        <p:sp>
          <p:nvSpPr>
            <p:cNvPr id="9" name="Google Shape;207;p32">
              <a:extLst>
                <a:ext uri="{FF2B5EF4-FFF2-40B4-BE49-F238E27FC236}">
                  <a16:creationId xmlns:a16="http://schemas.microsoft.com/office/drawing/2014/main" xmlns="" id="{99844BE1-DF29-5162-BAD7-9237A597FAB9}"/>
                </a:ext>
              </a:extLst>
            </p:cNvPr>
            <p:cNvSpPr txBox="1">
              <a:spLocks/>
            </p:cNvSpPr>
            <p:nvPr/>
          </p:nvSpPr>
          <p:spPr>
            <a:xfrm>
              <a:off x="2016776" y="1877775"/>
              <a:ext cx="5965200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s-ES" sz="1200" dirty="0"/>
            </a:p>
          </p:txBody>
        </p:sp>
      </p:grpSp>
      <p:sp>
        <p:nvSpPr>
          <p:cNvPr id="11" name="Google Shape;218;p32">
            <a:extLst>
              <a:ext uri="{FF2B5EF4-FFF2-40B4-BE49-F238E27FC236}">
                <a16:creationId xmlns:a16="http://schemas.microsoft.com/office/drawing/2014/main" xmlns="" id="{4B923C5B-6147-5245-0B9E-B1F9C0CEAAB8}"/>
              </a:ext>
            </a:extLst>
          </p:cNvPr>
          <p:cNvSpPr/>
          <p:nvPr/>
        </p:nvSpPr>
        <p:spPr>
          <a:xfrm>
            <a:off x="1438590" y="1688616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611CF662-9B06-BAE9-245B-6A6A9865D818}"/>
              </a:ext>
            </a:extLst>
          </p:cNvPr>
          <p:cNvGrpSpPr/>
          <p:nvPr/>
        </p:nvGrpSpPr>
        <p:grpSpPr>
          <a:xfrm>
            <a:off x="2025631" y="2382796"/>
            <a:ext cx="5005029" cy="508638"/>
            <a:chOff x="2025631" y="2374704"/>
            <a:chExt cx="5005029" cy="508638"/>
          </a:xfrm>
        </p:grpSpPr>
        <p:sp>
          <p:nvSpPr>
            <p:cNvPr id="12" name="Google Shape;206;p32">
              <a:extLst>
                <a:ext uri="{FF2B5EF4-FFF2-40B4-BE49-F238E27FC236}">
                  <a16:creationId xmlns:a16="http://schemas.microsoft.com/office/drawing/2014/main" xmlns="" id="{041D1479-DEC2-C875-650B-81C7DCFE0CC4}"/>
                </a:ext>
              </a:extLst>
            </p:cNvPr>
            <p:cNvSpPr txBox="1">
              <a:spLocks/>
            </p:cNvSpPr>
            <p:nvPr/>
          </p:nvSpPr>
          <p:spPr>
            <a:xfrm>
              <a:off x="2057999" y="2374704"/>
              <a:ext cx="454813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Seguro escolar: 1,12€, solo menores de 28 años.</a:t>
              </a:r>
              <a:endParaRPr lang="es-ES" sz="2000" dirty="0"/>
            </a:p>
          </p:txBody>
        </p:sp>
        <p:sp>
          <p:nvSpPr>
            <p:cNvPr id="13" name="Google Shape;207;p32">
              <a:extLst>
                <a:ext uri="{FF2B5EF4-FFF2-40B4-BE49-F238E27FC236}">
                  <a16:creationId xmlns:a16="http://schemas.microsoft.com/office/drawing/2014/main" xmlns="" id="{A4731A52-6DBB-1521-0D65-CA01885BF629}"/>
                </a:ext>
              </a:extLst>
            </p:cNvPr>
            <p:cNvSpPr txBox="1">
              <a:spLocks/>
            </p:cNvSpPr>
            <p:nvPr/>
          </p:nvSpPr>
          <p:spPr>
            <a:xfrm>
              <a:off x="2025631" y="255484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14" name="Google Shape;208;p32">
            <a:extLst>
              <a:ext uri="{FF2B5EF4-FFF2-40B4-BE49-F238E27FC236}">
                <a16:creationId xmlns:a16="http://schemas.microsoft.com/office/drawing/2014/main" xmlns="" id="{015BF749-7C76-26E0-F3FE-663EDFB7BD1E}"/>
              </a:ext>
            </a:extLst>
          </p:cNvPr>
          <p:cNvSpPr txBox="1">
            <a:spLocks/>
          </p:cNvSpPr>
          <p:nvPr/>
        </p:nvSpPr>
        <p:spPr>
          <a:xfrm>
            <a:off x="1349642" y="2220584"/>
            <a:ext cx="70261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/>
              <a:t>03.</a:t>
            </a:r>
          </a:p>
        </p:txBody>
      </p:sp>
      <p:sp>
        <p:nvSpPr>
          <p:cNvPr id="15" name="Google Shape;218;p32">
            <a:extLst>
              <a:ext uri="{FF2B5EF4-FFF2-40B4-BE49-F238E27FC236}">
                <a16:creationId xmlns:a16="http://schemas.microsoft.com/office/drawing/2014/main" xmlns="" id="{2D6D8F23-BC08-124D-34AF-C69C546494D7}"/>
              </a:ext>
            </a:extLst>
          </p:cNvPr>
          <p:cNvSpPr/>
          <p:nvPr/>
        </p:nvSpPr>
        <p:spPr>
          <a:xfrm>
            <a:off x="1432847" y="2354727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18" name="Google Shape;208;p32">
            <a:extLst>
              <a:ext uri="{FF2B5EF4-FFF2-40B4-BE49-F238E27FC236}">
                <a16:creationId xmlns:a16="http://schemas.microsoft.com/office/drawing/2014/main" xmlns="" id="{ABC41149-BBD5-B062-6ACA-0C893DDE6532}"/>
              </a:ext>
            </a:extLst>
          </p:cNvPr>
          <p:cNvSpPr txBox="1">
            <a:spLocks/>
          </p:cNvSpPr>
          <p:nvPr/>
        </p:nvSpPr>
        <p:spPr>
          <a:xfrm>
            <a:off x="1305417" y="2919700"/>
            <a:ext cx="741096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/>
              <a:t>04.</a:t>
            </a:r>
          </a:p>
        </p:txBody>
      </p:sp>
      <p:sp>
        <p:nvSpPr>
          <p:cNvPr id="19" name="Google Shape;218;p32">
            <a:extLst>
              <a:ext uri="{FF2B5EF4-FFF2-40B4-BE49-F238E27FC236}">
                <a16:creationId xmlns:a16="http://schemas.microsoft.com/office/drawing/2014/main" xmlns="" id="{E798E1DD-C595-E43F-7926-63F8B0D75665}"/>
              </a:ext>
            </a:extLst>
          </p:cNvPr>
          <p:cNvSpPr/>
          <p:nvPr/>
        </p:nvSpPr>
        <p:spPr>
          <a:xfrm>
            <a:off x="1427104" y="3053843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20" name="Google Shape;206;p32">
            <a:extLst>
              <a:ext uri="{FF2B5EF4-FFF2-40B4-BE49-F238E27FC236}">
                <a16:creationId xmlns:a16="http://schemas.microsoft.com/office/drawing/2014/main" xmlns="" id="{D38DE1FE-A431-914C-40E9-0F37FDC830F4}"/>
              </a:ext>
            </a:extLst>
          </p:cNvPr>
          <p:cNvSpPr txBox="1">
            <a:spLocks/>
          </p:cNvSpPr>
          <p:nvPr/>
        </p:nvSpPr>
        <p:spPr>
          <a:xfrm>
            <a:off x="2069485" y="3086532"/>
            <a:ext cx="4837099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s-ES" sz="2000" dirty="0" smtClean="0"/>
              <a:t>Proceso de admisión a principios de septiembre</a:t>
            </a:r>
            <a:endParaRPr lang="es-ES" sz="2000" dirty="0"/>
          </a:p>
        </p:txBody>
      </p:sp>
      <p:sp>
        <p:nvSpPr>
          <p:cNvPr id="22" name="Google Shape;208;p32">
            <a:extLst>
              <a:ext uri="{FF2B5EF4-FFF2-40B4-BE49-F238E27FC236}">
                <a16:creationId xmlns:a16="http://schemas.microsoft.com/office/drawing/2014/main" xmlns="" id="{2ADDC00F-47E7-936A-D89B-D5855F19D81E}"/>
              </a:ext>
            </a:extLst>
          </p:cNvPr>
          <p:cNvSpPr txBox="1">
            <a:spLocks/>
          </p:cNvSpPr>
          <p:nvPr/>
        </p:nvSpPr>
        <p:spPr>
          <a:xfrm>
            <a:off x="1032642" y="3587326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/>
              <a:t>05.</a:t>
            </a:r>
          </a:p>
        </p:txBody>
      </p:sp>
      <p:sp>
        <p:nvSpPr>
          <p:cNvPr id="23" name="Google Shape;218;p32">
            <a:extLst>
              <a:ext uri="{FF2B5EF4-FFF2-40B4-BE49-F238E27FC236}">
                <a16:creationId xmlns:a16="http://schemas.microsoft.com/office/drawing/2014/main" xmlns="" id="{634B7738-36D7-710E-FB5B-6740732239E9}"/>
              </a:ext>
            </a:extLst>
          </p:cNvPr>
          <p:cNvSpPr/>
          <p:nvPr/>
        </p:nvSpPr>
        <p:spPr>
          <a:xfrm>
            <a:off x="1444333" y="3721469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063A4725-CFDF-6493-8F82-F8311E0144A7}"/>
              </a:ext>
            </a:extLst>
          </p:cNvPr>
          <p:cNvGrpSpPr/>
          <p:nvPr/>
        </p:nvGrpSpPr>
        <p:grpSpPr>
          <a:xfrm>
            <a:off x="2011153" y="3956324"/>
            <a:ext cx="5005029" cy="516730"/>
            <a:chOff x="2032419" y="3784133"/>
            <a:chExt cx="5005029" cy="516730"/>
          </a:xfrm>
        </p:grpSpPr>
        <p:sp>
          <p:nvSpPr>
            <p:cNvPr id="36" name="Google Shape;206;p32">
              <a:extLst>
                <a:ext uri="{FF2B5EF4-FFF2-40B4-BE49-F238E27FC236}">
                  <a16:creationId xmlns:a16="http://schemas.microsoft.com/office/drawing/2014/main" xmlns="" id="{0A83DB4F-6A2A-E9FE-8F35-FFC6E2903F23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3784133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Matriculación de admitidos en septiembre en la secretaría de la Escuela.</a:t>
              </a:r>
              <a:endParaRPr lang="es-ES" sz="2000" dirty="0"/>
            </a:p>
          </p:txBody>
        </p:sp>
        <p:sp>
          <p:nvSpPr>
            <p:cNvPr id="37" name="Google Shape;207;p32">
              <a:extLst>
                <a:ext uri="{FF2B5EF4-FFF2-40B4-BE49-F238E27FC236}">
                  <a16:creationId xmlns:a16="http://schemas.microsoft.com/office/drawing/2014/main" xmlns="" id="{54E4E51F-B1EB-2019-67E4-B3CD7ADFE35D}"/>
                </a:ext>
              </a:extLst>
            </p:cNvPr>
            <p:cNvSpPr txBox="1">
              <a:spLocks/>
            </p:cNvSpPr>
            <p:nvPr/>
          </p:nvSpPr>
          <p:spPr>
            <a:xfrm>
              <a:off x="2032419" y="3972363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38" name="Google Shape;208;p32">
            <a:extLst>
              <a:ext uri="{FF2B5EF4-FFF2-40B4-BE49-F238E27FC236}">
                <a16:creationId xmlns:a16="http://schemas.microsoft.com/office/drawing/2014/main" xmlns="" id="{B6AE0690-32AA-1553-479F-E8B09176763B}"/>
              </a:ext>
            </a:extLst>
          </p:cNvPr>
          <p:cNvSpPr txBox="1">
            <a:spLocks/>
          </p:cNvSpPr>
          <p:nvPr/>
        </p:nvSpPr>
        <p:spPr>
          <a:xfrm>
            <a:off x="1044128" y="4284927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/>
              <a:t>06.</a:t>
            </a:r>
          </a:p>
        </p:txBody>
      </p:sp>
      <p:sp>
        <p:nvSpPr>
          <p:cNvPr id="39" name="Google Shape;218;p32">
            <a:extLst>
              <a:ext uri="{FF2B5EF4-FFF2-40B4-BE49-F238E27FC236}">
                <a16:creationId xmlns:a16="http://schemas.microsoft.com/office/drawing/2014/main" xmlns="" id="{CAFF2534-6761-C21E-7FAF-26069F8668C7}"/>
              </a:ext>
            </a:extLst>
          </p:cNvPr>
          <p:cNvSpPr/>
          <p:nvPr/>
        </p:nvSpPr>
        <p:spPr>
          <a:xfrm>
            <a:off x="1455819" y="4419070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40" name="Google Shape;222;p32">
            <a:extLst>
              <a:ext uri="{FF2B5EF4-FFF2-40B4-BE49-F238E27FC236}">
                <a16:creationId xmlns:a16="http://schemas.microsoft.com/office/drawing/2014/main" xmlns="" id="{45F160DC-A113-C1AB-A568-52A48D75D2DA}"/>
              </a:ext>
            </a:extLst>
          </p:cNvPr>
          <p:cNvSpPr/>
          <p:nvPr/>
        </p:nvSpPr>
        <p:spPr>
          <a:xfrm rot="4923684">
            <a:off x="7675864" y="3468244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00893F35-8F46-754C-CDFA-AD819DF3A4ED}"/>
              </a:ext>
            </a:extLst>
          </p:cNvPr>
          <p:cNvGrpSpPr/>
          <p:nvPr/>
        </p:nvGrpSpPr>
        <p:grpSpPr>
          <a:xfrm>
            <a:off x="2003061" y="4877043"/>
            <a:ext cx="5005029" cy="532914"/>
            <a:chOff x="2024327" y="4438376"/>
            <a:chExt cx="5005029" cy="532914"/>
          </a:xfrm>
        </p:grpSpPr>
        <p:sp>
          <p:nvSpPr>
            <p:cNvPr id="2" name="Google Shape;206;p32">
              <a:extLst>
                <a:ext uri="{FF2B5EF4-FFF2-40B4-BE49-F238E27FC236}">
                  <a16:creationId xmlns:a16="http://schemas.microsoft.com/office/drawing/2014/main" xmlns="" id="{B190EC67-06A0-D786-E197-0EFDFDEE28BD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4438376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Dudas: </a:t>
              </a:r>
              <a:r>
                <a:rPr lang="es-ES" sz="2000" dirty="0" err="1" smtClean="0"/>
                <a:t>distancia.ies.hosteleria</a:t>
              </a:r>
              <a:r>
                <a:rPr lang="es-ES" sz="2000" dirty="0" smtClean="0"/>
                <a:t>..madrid@educa.madrid.org</a:t>
              </a:r>
            </a:p>
            <a:p>
              <a:endParaRPr lang="es-ES" sz="2000" dirty="0"/>
            </a:p>
          </p:txBody>
        </p:sp>
        <p:sp>
          <p:nvSpPr>
            <p:cNvPr id="3" name="Google Shape;207;p32">
              <a:extLst>
                <a:ext uri="{FF2B5EF4-FFF2-40B4-BE49-F238E27FC236}">
                  <a16:creationId xmlns:a16="http://schemas.microsoft.com/office/drawing/2014/main" xmlns="" id="{A3A55F6B-FF86-4D1D-2AAC-FB3E0B3CC54B}"/>
                </a:ext>
              </a:extLst>
            </p:cNvPr>
            <p:cNvSpPr txBox="1">
              <a:spLocks/>
            </p:cNvSpPr>
            <p:nvPr/>
          </p:nvSpPr>
          <p:spPr>
            <a:xfrm>
              <a:off x="2024327" y="4642790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25" name="Google Shape;208;p32">
            <a:extLst>
              <a:ext uri="{FF2B5EF4-FFF2-40B4-BE49-F238E27FC236}">
                <a16:creationId xmlns:a16="http://schemas.microsoft.com/office/drawing/2014/main" xmlns="" id="{21D50625-81D5-9161-16D7-9DDD432ADB76}"/>
              </a:ext>
            </a:extLst>
          </p:cNvPr>
          <p:cNvSpPr txBox="1">
            <a:spLocks/>
          </p:cNvSpPr>
          <p:nvPr/>
        </p:nvSpPr>
        <p:spPr>
          <a:xfrm>
            <a:off x="1026899" y="1554473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/>
              <a:t>02.</a:t>
            </a:r>
          </a:p>
        </p:txBody>
      </p:sp>
    </p:spTree>
    <p:extLst>
      <p:ext uri="{BB962C8B-B14F-4D97-AF65-F5344CB8AC3E}">
        <p14:creationId xmlns:p14="http://schemas.microsoft.com/office/powerpoint/2010/main" xmlns="" val="1105816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29;p40">
            <a:extLst>
              <a:ext uri="{FF2B5EF4-FFF2-40B4-BE49-F238E27FC236}">
                <a16:creationId xmlns:a16="http://schemas.microsoft.com/office/drawing/2014/main" xmlns="" id="{55459FC8-311F-4591-F6F2-6A82FC4C0BC3}"/>
              </a:ext>
            </a:extLst>
          </p:cNvPr>
          <p:cNvSpPr/>
          <p:nvPr/>
        </p:nvSpPr>
        <p:spPr>
          <a:xfrm rot="10276503">
            <a:off x="1909429" y="3423409"/>
            <a:ext cx="5235372" cy="1330710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1281553" y="376798"/>
            <a:ext cx="6448317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500"/>
            </a:pPr>
            <a:r>
              <a:rPr lang="en" sz="2800" dirty="0" smtClean="0">
                <a:solidFill>
                  <a:srgbClr val="88A194"/>
                </a:solidFill>
                <a:sym typeface="Caveat"/>
              </a:rPr>
              <a:t>ORGANIZACIÓN DE LAS TUTORÍAS</a:t>
            </a:r>
            <a:endParaRPr sz="2800" dirty="0">
              <a:solidFill>
                <a:srgbClr val="88A194"/>
              </a:solidFill>
              <a:sym typeface="Caveat"/>
            </a:endParaRPr>
          </a:p>
        </p:txBody>
      </p:sp>
      <p:sp>
        <p:nvSpPr>
          <p:cNvPr id="206" name="Google Shape;206;p32"/>
          <p:cNvSpPr txBox="1">
            <a:spLocks noGrp="1"/>
          </p:cNvSpPr>
          <p:nvPr>
            <p:ph type="ctrTitle" idx="2"/>
          </p:nvPr>
        </p:nvSpPr>
        <p:spPr>
          <a:xfrm>
            <a:off x="2069486" y="1084213"/>
            <a:ext cx="2287500" cy="369600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Tutorías on line</a:t>
            </a:r>
            <a:endParaRPr sz="2000" dirty="0"/>
          </a:p>
        </p:txBody>
      </p:sp>
      <p:sp>
        <p:nvSpPr>
          <p:cNvPr id="207" name="Google Shape;207;p32"/>
          <p:cNvSpPr txBox="1">
            <a:spLocks noGrp="1"/>
          </p:cNvSpPr>
          <p:nvPr>
            <p:ph type="subTitle" idx="1"/>
          </p:nvPr>
        </p:nvSpPr>
        <p:spPr>
          <a:xfrm>
            <a:off x="2037117" y="1280535"/>
            <a:ext cx="5005029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 smtClean="0"/>
              <a:t>Horas en las que el profesor está conectado a la plataforma para resolver dudas. El alumno puede formular sus consultas en cualquier momento y el profesor contestará durante las horas de tutorías </a:t>
            </a:r>
            <a:r>
              <a:rPr lang="es-ES" sz="1200" dirty="0" err="1" smtClean="0"/>
              <a:t>on</a:t>
            </a:r>
            <a:r>
              <a:rPr lang="es-ES" sz="1200" dirty="0" smtClean="0"/>
              <a:t> line.</a:t>
            </a:r>
            <a:endParaRPr sz="1200" dirty="0"/>
          </a:p>
        </p:txBody>
      </p:sp>
      <p:sp>
        <p:nvSpPr>
          <p:cNvPr id="222" name="Google Shape;222;p32"/>
          <p:cNvSpPr/>
          <p:nvPr/>
        </p:nvSpPr>
        <p:spPr>
          <a:xfrm rot="-8796293">
            <a:off x="7588086" y="770952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A2365894-F4D7-DAE7-CD3C-E656BDFAF782}"/>
              </a:ext>
            </a:extLst>
          </p:cNvPr>
          <p:cNvGrpSpPr/>
          <p:nvPr/>
        </p:nvGrpSpPr>
        <p:grpSpPr>
          <a:xfrm>
            <a:off x="2059306" y="1886368"/>
            <a:ext cx="4781114" cy="522396"/>
            <a:chOff x="2016776" y="1683879"/>
            <a:chExt cx="5965200" cy="522396"/>
          </a:xfrm>
        </p:grpSpPr>
        <p:sp>
          <p:nvSpPr>
            <p:cNvPr id="8" name="Google Shape;206;p32">
              <a:extLst>
                <a:ext uri="{FF2B5EF4-FFF2-40B4-BE49-F238E27FC236}">
                  <a16:creationId xmlns:a16="http://schemas.microsoft.com/office/drawing/2014/main" xmlns="" id="{80B7A18E-A9E5-0116-DD77-6FAF609CBA9D}"/>
                </a:ext>
              </a:extLst>
            </p:cNvPr>
            <p:cNvSpPr txBox="1">
              <a:spLocks/>
            </p:cNvSpPr>
            <p:nvPr/>
          </p:nvSpPr>
          <p:spPr>
            <a:xfrm>
              <a:off x="2063743" y="1683879"/>
              <a:ext cx="3941504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/>
            </a:p>
          </p:txBody>
        </p:sp>
        <p:sp>
          <p:nvSpPr>
            <p:cNvPr id="9" name="Google Shape;207;p32">
              <a:extLst>
                <a:ext uri="{FF2B5EF4-FFF2-40B4-BE49-F238E27FC236}">
                  <a16:creationId xmlns:a16="http://schemas.microsoft.com/office/drawing/2014/main" xmlns="" id="{99844BE1-DF29-5162-BAD7-9237A597FAB9}"/>
                </a:ext>
              </a:extLst>
            </p:cNvPr>
            <p:cNvSpPr txBox="1">
              <a:spLocks/>
            </p:cNvSpPr>
            <p:nvPr/>
          </p:nvSpPr>
          <p:spPr>
            <a:xfrm>
              <a:off x="2016776" y="1877775"/>
              <a:ext cx="5965200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s-ES" sz="1200" dirty="0"/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611CF662-9B06-BAE9-245B-6A6A9865D818}"/>
              </a:ext>
            </a:extLst>
          </p:cNvPr>
          <p:cNvGrpSpPr/>
          <p:nvPr/>
        </p:nvGrpSpPr>
        <p:grpSpPr>
          <a:xfrm>
            <a:off x="2068161" y="2361531"/>
            <a:ext cx="5005029" cy="508638"/>
            <a:chOff x="2025631" y="2374704"/>
            <a:chExt cx="5005029" cy="508638"/>
          </a:xfrm>
        </p:grpSpPr>
        <p:sp>
          <p:nvSpPr>
            <p:cNvPr id="12" name="Google Shape;206;p32">
              <a:extLst>
                <a:ext uri="{FF2B5EF4-FFF2-40B4-BE49-F238E27FC236}">
                  <a16:creationId xmlns:a16="http://schemas.microsoft.com/office/drawing/2014/main" xmlns="" id="{041D1479-DEC2-C875-650B-81C7DCFE0CC4}"/>
                </a:ext>
              </a:extLst>
            </p:cNvPr>
            <p:cNvSpPr txBox="1">
              <a:spLocks/>
            </p:cNvSpPr>
            <p:nvPr/>
          </p:nvSpPr>
          <p:spPr>
            <a:xfrm>
              <a:off x="2057999" y="2374704"/>
              <a:ext cx="454813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Tutorías presenciales colectivas </a:t>
              </a:r>
              <a:endParaRPr lang="es-ES" sz="2000" dirty="0"/>
            </a:p>
          </p:txBody>
        </p:sp>
        <p:sp>
          <p:nvSpPr>
            <p:cNvPr id="13" name="Google Shape;207;p32">
              <a:extLst>
                <a:ext uri="{FF2B5EF4-FFF2-40B4-BE49-F238E27FC236}">
                  <a16:creationId xmlns:a16="http://schemas.microsoft.com/office/drawing/2014/main" xmlns="" id="{A4731A52-6DBB-1521-0D65-CA01885BF629}"/>
                </a:ext>
              </a:extLst>
            </p:cNvPr>
            <p:cNvSpPr txBox="1">
              <a:spLocks/>
            </p:cNvSpPr>
            <p:nvPr/>
          </p:nvSpPr>
          <p:spPr>
            <a:xfrm>
              <a:off x="2025631" y="255484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r>
                <a:rPr lang="en-US" sz="1200" dirty="0" smtClean="0"/>
                <a:t>Son </a:t>
              </a:r>
              <a:r>
                <a:rPr lang="en-US" sz="1200" dirty="0" err="1" smtClean="0"/>
                <a:t>voluntarias</a:t>
              </a:r>
              <a:r>
                <a:rPr lang="en-US" sz="1200" dirty="0" smtClean="0"/>
                <a:t>, a principio de </a:t>
              </a:r>
              <a:r>
                <a:rPr lang="en-US" sz="1200" dirty="0" err="1" smtClean="0"/>
                <a:t>curso</a:t>
              </a:r>
              <a:r>
                <a:rPr lang="en-US" sz="1200" dirty="0" smtClean="0"/>
                <a:t> se </a:t>
              </a:r>
              <a:r>
                <a:rPr lang="en-US" sz="1200" dirty="0" err="1" smtClean="0"/>
                <a:t>establece</a:t>
              </a:r>
              <a:r>
                <a:rPr lang="en-US" sz="1200" dirty="0" smtClean="0"/>
                <a:t> un </a:t>
              </a:r>
              <a:r>
                <a:rPr lang="en-US" sz="1200" dirty="0" err="1" smtClean="0"/>
                <a:t>calendario</a:t>
              </a:r>
              <a:r>
                <a:rPr lang="en-US" sz="1200" dirty="0" smtClean="0"/>
                <a:t> de </a:t>
              </a:r>
              <a:r>
                <a:rPr lang="en-US" sz="1200" dirty="0" err="1" smtClean="0"/>
                <a:t>tutorías</a:t>
              </a:r>
              <a:r>
                <a:rPr lang="en-US" sz="1200" dirty="0" smtClean="0"/>
                <a:t>.</a:t>
              </a:r>
              <a:endParaRPr lang="en-US" sz="1200" dirty="0"/>
            </a:p>
          </p:txBody>
        </p:sp>
      </p:grpSp>
      <p:sp>
        <p:nvSpPr>
          <p:cNvPr id="14" name="Google Shape;208;p32">
            <a:extLst>
              <a:ext uri="{FF2B5EF4-FFF2-40B4-BE49-F238E27FC236}">
                <a16:creationId xmlns:a16="http://schemas.microsoft.com/office/drawing/2014/main" xmlns="" id="{015BF749-7C76-26E0-F3FE-663EDFB7BD1E}"/>
              </a:ext>
            </a:extLst>
          </p:cNvPr>
          <p:cNvSpPr txBox="1">
            <a:spLocks/>
          </p:cNvSpPr>
          <p:nvPr/>
        </p:nvSpPr>
        <p:spPr>
          <a:xfrm>
            <a:off x="1349642" y="2220584"/>
            <a:ext cx="70261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18" name="Google Shape;208;p32">
            <a:extLst>
              <a:ext uri="{FF2B5EF4-FFF2-40B4-BE49-F238E27FC236}">
                <a16:creationId xmlns:a16="http://schemas.microsoft.com/office/drawing/2014/main" xmlns="" id="{ABC41149-BBD5-B062-6ACA-0C893DDE6532}"/>
              </a:ext>
            </a:extLst>
          </p:cNvPr>
          <p:cNvSpPr txBox="1">
            <a:spLocks/>
          </p:cNvSpPr>
          <p:nvPr/>
        </p:nvSpPr>
        <p:spPr>
          <a:xfrm>
            <a:off x="1305417" y="2919700"/>
            <a:ext cx="741096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69933CAF-26F9-E7A5-66E1-8CB32D4F0C1A}"/>
              </a:ext>
            </a:extLst>
          </p:cNvPr>
          <p:cNvGrpSpPr/>
          <p:nvPr/>
        </p:nvGrpSpPr>
        <p:grpSpPr>
          <a:xfrm>
            <a:off x="2037117" y="3086532"/>
            <a:ext cx="5005029" cy="516730"/>
            <a:chOff x="2037117" y="3086532"/>
            <a:chExt cx="5005029" cy="516730"/>
          </a:xfrm>
        </p:grpSpPr>
        <p:sp>
          <p:nvSpPr>
            <p:cNvPr id="20" name="Google Shape;206;p32">
              <a:extLst>
                <a:ext uri="{FF2B5EF4-FFF2-40B4-BE49-F238E27FC236}">
                  <a16:creationId xmlns:a16="http://schemas.microsoft.com/office/drawing/2014/main" xmlns="" id="{D38DE1FE-A431-914C-40E9-0F37FDC830F4}"/>
                </a:ext>
              </a:extLst>
            </p:cNvPr>
            <p:cNvSpPr txBox="1">
              <a:spLocks/>
            </p:cNvSpPr>
            <p:nvPr/>
          </p:nvSpPr>
          <p:spPr>
            <a:xfrm>
              <a:off x="2069485" y="3086532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Tutorías presenciales individuales: </a:t>
              </a:r>
              <a:endParaRPr lang="es-ES" sz="2000" dirty="0"/>
            </a:p>
          </p:txBody>
        </p:sp>
        <p:sp>
          <p:nvSpPr>
            <p:cNvPr id="21" name="Google Shape;207;p32">
              <a:extLst>
                <a:ext uri="{FF2B5EF4-FFF2-40B4-BE49-F238E27FC236}">
                  <a16:creationId xmlns:a16="http://schemas.microsoft.com/office/drawing/2014/main" xmlns="" id="{14B11350-4BD4-4253-2579-A5DB7980EE68}"/>
                </a:ext>
              </a:extLst>
            </p:cNvPr>
            <p:cNvSpPr txBox="1">
              <a:spLocks/>
            </p:cNvSpPr>
            <p:nvPr/>
          </p:nvSpPr>
          <p:spPr>
            <a:xfrm>
              <a:off x="2037117" y="327476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r>
                <a:rPr lang="en-US" sz="1200" dirty="0" err="1" smtClean="0"/>
                <a:t>Previa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cita</a:t>
              </a:r>
              <a:r>
                <a:rPr lang="en-US" sz="1200" dirty="0" smtClean="0"/>
                <a:t> con el </a:t>
              </a:r>
              <a:r>
                <a:rPr lang="en-US" sz="1200" dirty="0" err="1" smtClean="0"/>
                <a:t>profesor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si</a:t>
              </a:r>
              <a:r>
                <a:rPr lang="en-US" sz="1200" dirty="0" smtClean="0"/>
                <a:t> no </a:t>
              </a:r>
              <a:r>
                <a:rPr lang="en-US" sz="1200" dirty="0" err="1" smtClean="0"/>
                <a:t>fueran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suficientes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las</a:t>
              </a:r>
              <a:r>
                <a:rPr lang="en-US" sz="1200" dirty="0" smtClean="0"/>
                <a:t> </a:t>
              </a:r>
              <a:r>
                <a:rPr lang="en-US" sz="1200" dirty="0" err="1" smtClean="0"/>
                <a:t>anteriores</a:t>
              </a:r>
              <a:r>
                <a:rPr lang="en-US" sz="1200" dirty="0" smtClean="0"/>
                <a:t>.</a:t>
              </a:r>
              <a:endParaRPr lang="en-US" sz="1200" dirty="0"/>
            </a:p>
          </p:txBody>
        </p:sp>
      </p:grpSp>
      <p:sp>
        <p:nvSpPr>
          <p:cNvPr id="22" name="Google Shape;208;p32">
            <a:extLst>
              <a:ext uri="{FF2B5EF4-FFF2-40B4-BE49-F238E27FC236}">
                <a16:creationId xmlns:a16="http://schemas.microsoft.com/office/drawing/2014/main" xmlns="" id="{2ADDC00F-47E7-936A-D89B-D5855F19D81E}"/>
              </a:ext>
            </a:extLst>
          </p:cNvPr>
          <p:cNvSpPr txBox="1">
            <a:spLocks/>
          </p:cNvSpPr>
          <p:nvPr/>
        </p:nvSpPr>
        <p:spPr>
          <a:xfrm>
            <a:off x="1373918" y="3587326"/>
            <a:ext cx="68982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063A4725-CFDF-6493-8F82-F8311E0144A7}"/>
              </a:ext>
            </a:extLst>
          </p:cNvPr>
          <p:cNvGrpSpPr/>
          <p:nvPr/>
        </p:nvGrpSpPr>
        <p:grpSpPr>
          <a:xfrm>
            <a:off x="2000521" y="4211506"/>
            <a:ext cx="5005029" cy="516730"/>
            <a:chOff x="2032419" y="3784133"/>
            <a:chExt cx="5005029" cy="516730"/>
          </a:xfrm>
        </p:grpSpPr>
        <p:sp>
          <p:nvSpPr>
            <p:cNvPr id="36" name="Google Shape;206;p32">
              <a:extLst>
                <a:ext uri="{FF2B5EF4-FFF2-40B4-BE49-F238E27FC236}">
                  <a16:creationId xmlns:a16="http://schemas.microsoft.com/office/drawing/2014/main" xmlns="" id="{0A83DB4F-6A2A-E9FE-8F35-FFC6E2903F23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3784133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Durante el curso, en el aula virtual de TUTORÍA, se informa de toda la organización, novedades y aspectos prácticos.</a:t>
              </a:r>
              <a:endParaRPr lang="es-ES" sz="2000" dirty="0"/>
            </a:p>
          </p:txBody>
        </p:sp>
        <p:sp>
          <p:nvSpPr>
            <p:cNvPr id="37" name="Google Shape;207;p32">
              <a:extLst>
                <a:ext uri="{FF2B5EF4-FFF2-40B4-BE49-F238E27FC236}">
                  <a16:creationId xmlns:a16="http://schemas.microsoft.com/office/drawing/2014/main" xmlns="" id="{54E4E51F-B1EB-2019-67E4-B3CD7ADFE35D}"/>
                </a:ext>
              </a:extLst>
            </p:cNvPr>
            <p:cNvSpPr txBox="1">
              <a:spLocks/>
            </p:cNvSpPr>
            <p:nvPr/>
          </p:nvSpPr>
          <p:spPr>
            <a:xfrm>
              <a:off x="2032419" y="3972363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38" name="Google Shape;208;p32">
            <a:extLst>
              <a:ext uri="{FF2B5EF4-FFF2-40B4-BE49-F238E27FC236}">
                <a16:creationId xmlns:a16="http://schemas.microsoft.com/office/drawing/2014/main" xmlns="" id="{B6AE0690-32AA-1553-479F-E8B09176763B}"/>
              </a:ext>
            </a:extLst>
          </p:cNvPr>
          <p:cNvSpPr txBox="1">
            <a:spLocks/>
          </p:cNvSpPr>
          <p:nvPr/>
        </p:nvSpPr>
        <p:spPr>
          <a:xfrm>
            <a:off x="1044128" y="4284927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40" name="Google Shape;222;p32">
            <a:extLst>
              <a:ext uri="{FF2B5EF4-FFF2-40B4-BE49-F238E27FC236}">
                <a16:creationId xmlns:a16="http://schemas.microsoft.com/office/drawing/2014/main" xmlns="" id="{45F160DC-A113-C1AB-A568-52A48D75D2DA}"/>
              </a:ext>
            </a:extLst>
          </p:cNvPr>
          <p:cNvSpPr/>
          <p:nvPr/>
        </p:nvSpPr>
        <p:spPr>
          <a:xfrm rot="4923684">
            <a:off x="7675864" y="3468244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00893F35-8F46-754C-CDFA-AD819DF3A4ED}"/>
              </a:ext>
            </a:extLst>
          </p:cNvPr>
          <p:cNvGrpSpPr/>
          <p:nvPr/>
        </p:nvGrpSpPr>
        <p:grpSpPr>
          <a:xfrm>
            <a:off x="2024327" y="4438376"/>
            <a:ext cx="5005029" cy="532914"/>
            <a:chOff x="2024327" y="4438376"/>
            <a:chExt cx="5005029" cy="532914"/>
          </a:xfrm>
        </p:grpSpPr>
        <p:sp>
          <p:nvSpPr>
            <p:cNvPr id="2" name="Google Shape;206;p32">
              <a:extLst>
                <a:ext uri="{FF2B5EF4-FFF2-40B4-BE49-F238E27FC236}">
                  <a16:creationId xmlns:a16="http://schemas.microsoft.com/office/drawing/2014/main" xmlns="" id="{B190EC67-06A0-D786-E197-0EFDFDEE28BD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4438376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/>
            </a:p>
          </p:txBody>
        </p:sp>
        <p:sp>
          <p:nvSpPr>
            <p:cNvPr id="3" name="Google Shape;207;p32">
              <a:extLst>
                <a:ext uri="{FF2B5EF4-FFF2-40B4-BE49-F238E27FC236}">
                  <a16:creationId xmlns:a16="http://schemas.microsoft.com/office/drawing/2014/main" xmlns="" id="{A3A55F6B-FF86-4D1D-2AAC-FB3E0B3CC54B}"/>
                </a:ext>
              </a:extLst>
            </p:cNvPr>
            <p:cNvSpPr txBox="1">
              <a:spLocks/>
            </p:cNvSpPr>
            <p:nvPr/>
          </p:nvSpPr>
          <p:spPr>
            <a:xfrm>
              <a:off x="2024327" y="4642790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475785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29;p40">
            <a:extLst>
              <a:ext uri="{FF2B5EF4-FFF2-40B4-BE49-F238E27FC236}">
                <a16:creationId xmlns:a16="http://schemas.microsoft.com/office/drawing/2014/main" xmlns="" id="{55459FC8-311F-4591-F6F2-6A82FC4C0BC3}"/>
              </a:ext>
            </a:extLst>
          </p:cNvPr>
          <p:cNvSpPr/>
          <p:nvPr/>
        </p:nvSpPr>
        <p:spPr>
          <a:xfrm rot="10276503">
            <a:off x="1781839" y="3008740"/>
            <a:ext cx="5235372" cy="1330710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1611162" y="419328"/>
            <a:ext cx="6448317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500"/>
            </a:pPr>
            <a:r>
              <a:rPr lang="es-ES" sz="2400" dirty="0" smtClean="0">
                <a:solidFill>
                  <a:srgbClr val="88A194"/>
                </a:solidFill>
                <a:sym typeface="Caveat"/>
              </a:rPr>
              <a:t>C</a:t>
            </a:r>
            <a:r>
              <a:rPr lang="en" sz="2400" dirty="0" smtClean="0">
                <a:solidFill>
                  <a:srgbClr val="88A194"/>
                </a:solidFill>
                <a:sym typeface="Caveat"/>
              </a:rPr>
              <a:t>aracterísticas de las tutorías presenciales</a:t>
            </a:r>
            <a:endParaRPr sz="2400" dirty="0">
              <a:solidFill>
                <a:srgbClr val="88A194"/>
              </a:solidFill>
              <a:sym typeface="Caveat"/>
            </a:endParaRPr>
          </a:p>
        </p:txBody>
      </p:sp>
      <p:sp>
        <p:nvSpPr>
          <p:cNvPr id="208" name="Google Shape;208;p32"/>
          <p:cNvSpPr txBox="1">
            <a:spLocks noGrp="1"/>
          </p:cNvSpPr>
          <p:nvPr>
            <p:ph type="title" idx="3"/>
          </p:nvPr>
        </p:nvSpPr>
        <p:spPr>
          <a:xfrm>
            <a:off x="1032642" y="938623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/>
            </a:r>
            <a:br>
              <a:rPr lang="en" sz="3600" dirty="0" smtClean="0"/>
            </a:br>
            <a:endParaRPr sz="3600" dirty="0"/>
          </a:p>
        </p:txBody>
      </p:sp>
      <p:sp>
        <p:nvSpPr>
          <p:cNvPr id="218" name="Google Shape;218;p32"/>
          <p:cNvSpPr/>
          <p:nvPr/>
        </p:nvSpPr>
        <p:spPr>
          <a:xfrm>
            <a:off x="1412435" y="1306682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222" name="Google Shape;222;p32"/>
          <p:cNvSpPr/>
          <p:nvPr/>
        </p:nvSpPr>
        <p:spPr>
          <a:xfrm rot="-8796293">
            <a:off x="7588086" y="770952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upo 23">
            <a:extLst>
              <a:ext uri="{FF2B5EF4-FFF2-40B4-BE49-F238E27FC236}">
                <a16:creationId xmlns:a16="http://schemas.microsoft.com/office/drawing/2014/main" xmlns="" id="{A2365894-F4D7-DAE7-CD3C-E656BDFAF782}"/>
              </a:ext>
            </a:extLst>
          </p:cNvPr>
          <p:cNvGrpSpPr/>
          <p:nvPr/>
        </p:nvGrpSpPr>
        <p:grpSpPr>
          <a:xfrm>
            <a:off x="2059306" y="1886368"/>
            <a:ext cx="4781114" cy="522396"/>
            <a:chOff x="2016776" y="1683879"/>
            <a:chExt cx="5965200" cy="522396"/>
          </a:xfrm>
        </p:grpSpPr>
        <p:sp>
          <p:nvSpPr>
            <p:cNvPr id="8" name="Google Shape;206;p32">
              <a:extLst>
                <a:ext uri="{FF2B5EF4-FFF2-40B4-BE49-F238E27FC236}">
                  <a16:creationId xmlns:a16="http://schemas.microsoft.com/office/drawing/2014/main" xmlns="" id="{80B7A18E-A9E5-0116-DD77-6FAF609CBA9D}"/>
                </a:ext>
              </a:extLst>
            </p:cNvPr>
            <p:cNvSpPr txBox="1">
              <a:spLocks/>
            </p:cNvSpPr>
            <p:nvPr/>
          </p:nvSpPr>
          <p:spPr>
            <a:xfrm>
              <a:off x="2063743" y="1683879"/>
              <a:ext cx="3941504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/>
            </a:p>
          </p:txBody>
        </p:sp>
        <p:sp>
          <p:nvSpPr>
            <p:cNvPr id="9" name="Google Shape;207;p32">
              <a:extLst>
                <a:ext uri="{FF2B5EF4-FFF2-40B4-BE49-F238E27FC236}">
                  <a16:creationId xmlns:a16="http://schemas.microsoft.com/office/drawing/2014/main" xmlns="" id="{99844BE1-DF29-5162-BAD7-9237A597FAB9}"/>
                </a:ext>
              </a:extLst>
            </p:cNvPr>
            <p:cNvSpPr txBox="1">
              <a:spLocks/>
            </p:cNvSpPr>
            <p:nvPr/>
          </p:nvSpPr>
          <p:spPr>
            <a:xfrm>
              <a:off x="2016776" y="1877775"/>
              <a:ext cx="5965200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s-ES" sz="1200" dirty="0"/>
            </a:p>
          </p:txBody>
        </p:sp>
      </p:grpSp>
      <p:grpSp>
        <p:nvGrpSpPr>
          <p:cNvPr id="5" name="Grupo 6">
            <a:extLst>
              <a:ext uri="{FF2B5EF4-FFF2-40B4-BE49-F238E27FC236}">
                <a16:creationId xmlns:a16="http://schemas.microsoft.com/office/drawing/2014/main" xmlns="" id="{611CF662-9B06-BAE9-245B-6A6A9865D818}"/>
              </a:ext>
            </a:extLst>
          </p:cNvPr>
          <p:cNvGrpSpPr/>
          <p:nvPr/>
        </p:nvGrpSpPr>
        <p:grpSpPr>
          <a:xfrm>
            <a:off x="2004366" y="1914963"/>
            <a:ext cx="5005029" cy="519271"/>
            <a:chOff x="2025631" y="2364071"/>
            <a:chExt cx="5005029" cy="519271"/>
          </a:xfrm>
        </p:grpSpPr>
        <p:sp>
          <p:nvSpPr>
            <p:cNvPr id="12" name="Google Shape;206;p32">
              <a:extLst>
                <a:ext uri="{FF2B5EF4-FFF2-40B4-BE49-F238E27FC236}">
                  <a16:creationId xmlns:a16="http://schemas.microsoft.com/office/drawing/2014/main" xmlns="" id="{041D1479-DEC2-C875-650B-81C7DCFE0CC4}"/>
                </a:ext>
              </a:extLst>
            </p:cNvPr>
            <p:cNvSpPr txBox="1">
              <a:spLocks/>
            </p:cNvSpPr>
            <p:nvPr/>
          </p:nvSpPr>
          <p:spPr>
            <a:xfrm>
              <a:off x="2057999" y="2364071"/>
              <a:ext cx="454813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Son presenciales</a:t>
              </a:r>
              <a:endParaRPr lang="es-ES" sz="2000" dirty="0"/>
            </a:p>
          </p:txBody>
        </p:sp>
        <p:sp>
          <p:nvSpPr>
            <p:cNvPr id="13" name="Google Shape;207;p32">
              <a:extLst>
                <a:ext uri="{FF2B5EF4-FFF2-40B4-BE49-F238E27FC236}">
                  <a16:creationId xmlns:a16="http://schemas.microsoft.com/office/drawing/2014/main" xmlns="" id="{A4731A52-6DBB-1521-0D65-CA01885BF629}"/>
                </a:ext>
              </a:extLst>
            </p:cNvPr>
            <p:cNvSpPr txBox="1">
              <a:spLocks/>
            </p:cNvSpPr>
            <p:nvPr/>
          </p:nvSpPr>
          <p:spPr>
            <a:xfrm>
              <a:off x="2025631" y="255484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14" name="Google Shape;208;p32">
            <a:extLst>
              <a:ext uri="{FF2B5EF4-FFF2-40B4-BE49-F238E27FC236}">
                <a16:creationId xmlns:a16="http://schemas.microsoft.com/office/drawing/2014/main" xmlns="" id="{015BF749-7C76-26E0-F3FE-663EDFB7BD1E}"/>
              </a:ext>
            </a:extLst>
          </p:cNvPr>
          <p:cNvSpPr txBox="1">
            <a:spLocks/>
          </p:cNvSpPr>
          <p:nvPr/>
        </p:nvSpPr>
        <p:spPr>
          <a:xfrm>
            <a:off x="1349642" y="2220584"/>
            <a:ext cx="70261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15" name="Google Shape;218;p32">
            <a:extLst>
              <a:ext uri="{FF2B5EF4-FFF2-40B4-BE49-F238E27FC236}">
                <a16:creationId xmlns:a16="http://schemas.microsoft.com/office/drawing/2014/main" xmlns="" id="{2D6D8F23-BC08-124D-34AF-C69C546494D7}"/>
              </a:ext>
            </a:extLst>
          </p:cNvPr>
          <p:cNvSpPr/>
          <p:nvPr/>
        </p:nvSpPr>
        <p:spPr>
          <a:xfrm>
            <a:off x="1422215" y="1918792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18" name="Google Shape;208;p32">
            <a:extLst>
              <a:ext uri="{FF2B5EF4-FFF2-40B4-BE49-F238E27FC236}">
                <a16:creationId xmlns:a16="http://schemas.microsoft.com/office/drawing/2014/main" xmlns="" id="{ABC41149-BBD5-B062-6ACA-0C893DDE6532}"/>
              </a:ext>
            </a:extLst>
          </p:cNvPr>
          <p:cNvSpPr txBox="1">
            <a:spLocks/>
          </p:cNvSpPr>
          <p:nvPr/>
        </p:nvSpPr>
        <p:spPr>
          <a:xfrm>
            <a:off x="1379845" y="2728314"/>
            <a:ext cx="741096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19" name="Google Shape;218;p32">
            <a:extLst>
              <a:ext uri="{FF2B5EF4-FFF2-40B4-BE49-F238E27FC236}">
                <a16:creationId xmlns:a16="http://schemas.microsoft.com/office/drawing/2014/main" xmlns="" id="{E798E1DD-C595-E43F-7926-63F8B0D75665}"/>
              </a:ext>
            </a:extLst>
          </p:cNvPr>
          <p:cNvSpPr/>
          <p:nvPr/>
        </p:nvSpPr>
        <p:spPr>
          <a:xfrm>
            <a:off x="1405839" y="2564746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69933CAF-26F9-E7A5-66E1-8CB32D4F0C1A}"/>
              </a:ext>
            </a:extLst>
          </p:cNvPr>
          <p:cNvGrpSpPr/>
          <p:nvPr/>
        </p:nvGrpSpPr>
        <p:grpSpPr>
          <a:xfrm>
            <a:off x="2005220" y="2576169"/>
            <a:ext cx="5005029" cy="516730"/>
            <a:chOff x="2037117" y="3086532"/>
            <a:chExt cx="5005029" cy="516730"/>
          </a:xfrm>
        </p:grpSpPr>
        <p:sp>
          <p:nvSpPr>
            <p:cNvPr id="20" name="Google Shape;206;p32">
              <a:extLst>
                <a:ext uri="{FF2B5EF4-FFF2-40B4-BE49-F238E27FC236}">
                  <a16:creationId xmlns:a16="http://schemas.microsoft.com/office/drawing/2014/main" xmlns="" id="{D38DE1FE-A431-914C-40E9-0F37FDC830F4}"/>
                </a:ext>
              </a:extLst>
            </p:cNvPr>
            <p:cNvSpPr txBox="1">
              <a:spLocks/>
            </p:cNvSpPr>
            <p:nvPr/>
          </p:nvSpPr>
          <p:spPr>
            <a:xfrm>
              <a:off x="2069485" y="3086532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Son voluntarias</a:t>
              </a:r>
              <a:endParaRPr lang="es-ES" sz="2000" dirty="0"/>
            </a:p>
          </p:txBody>
        </p:sp>
        <p:sp>
          <p:nvSpPr>
            <p:cNvPr id="21" name="Google Shape;207;p32">
              <a:extLst>
                <a:ext uri="{FF2B5EF4-FFF2-40B4-BE49-F238E27FC236}">
                  <a16:creationId xmlns:a16="http://schemas.microsoft.com/office/drawing/2014/main" xmlns="" id="{14B11350-4BD4-4253-2579-A5DB7980EE68}"/>
                </a:ext>
              </a:extLst>
            </p:cNvPr>
            <p:cNvSpPr txBox="1">
              <a:spLocks/>
            </p:cNvSpPr>
            <p:nvPr/>
          </p:nvSpPr>
          <p:spPr>
            <a:xfrm>
              <a:off x="2037117" y="327476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22" name="Google Shape;208;p32">
            <a:extLst>
              <a:ext uri="{FF2B5EF4-FFF2-40B4-BE49-F238E27FC236}">
                <a16:creationId xmlns:a16="http://schemas.microsoft.com/office/drawing/2014/main" xmlns="" id="{2ADDC00F-47E7-936A-D89B-D5855F19D81E}"/>
              </a:ext>
            </a:extLst>
          </p:cNvPr>
          <p:cNvSpPr txBox="1">
            <a:spLocks/>
          </p:cNvSpPr>
          <p:nvPr/>
        </p:nvSpPr>
        <p:spPr>
          <a:xfrm>
            <a:off x="1373918" y="3587326"/>
            <a:ext cx="68982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23" name="Google Shape;218;p32">
            <a:extLst>
              <a:ext uri="{FF2B5EF4-FFF2-40B4-BE49-F238E27FC236}">
                <a16:creationId xmlns:a16="http://schemas.microsoft.com/office/drawing/2014/main" xmlns="" id="{634B7738-36D7-710E-FB5B-6740732239E9}"/>
              </a:ext>
            </a:extLst>
          </p:cNvPr>
          <p:cNvSpPr/>
          <p:nvPr/>
        </p:nvSpPr>
        <p:spPr>
          <a:xfrm>
            <a:off x="1391170" y="3253636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7" name="Grupo 4">
            <a:extLst>
              <a:ext uri="{FF2B5EF4-FFF2-40B4-BE49-F238E27FC236}">
                <a16:creationId xmlns:a16="http://schemas.microsoft.com/office/drawing/2014/main" xmlns="" id="{063A4725-CFDF-6493-8F82-F8311E0144A7}"/>
              </a:ext>
            </a:extLst>
          </p:cNvPr>
          <p:cNvGrpSpPr/>
          <p:nvPr/>
        </p:nvGrpSpPr>
        <p:grpSpPr>
          <a:xfrm>
            <a:off x="1915460" y="3594818"/>
            <a:ext cx="5005029" cy="516730"/>
            <a:chOff x="2032419" y="3784133"/>
            <a:chExt cx="5005029" cy="516730"/>
          </a:xfrm>
        </p:grpSpPr>
        <p:sp>
          <p:nvSpPr>
            <p:cNvPr id="36" name="Google Shape;206;p32">
              <a:extLst>
                <a:ext uri="{FF2B5EF4-FFF2-40B4-BE49-F238E27FC236}">
                  <a16:creationId xmlns:a16="http://schemas.microsoft.com/office/drawing/2014/main" xmlns="" id="{0A83DB4F-6A2A-E9FE-8F35-FFC6E2903F23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3784133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Son de carácter práctico, para resolver ejercicios y dudas.</a:t>
              </a:r>
              <a:endParaRPr lang="es-ES" sz="2000" dirty="0"/>
            </a:p>
          </p:txBody>
        </p:sp>
        <p:sp>
          <p:nvSpPr>
            <p:cNvPr id="37" name="Google Shape;207;p32">
              <a:extLst>
                <a:ext uri="{FF2B5EF4-FFF2-40B4-BE49-F238E27FC236}">
                  <a16:creationId xmlns:a16="http://schemas.microsoft.com/office/drawing/2014/main" xmlns="" id="{54E4E51F-B1EB-2019-67E4-B3CD7ADFE35D}"/>
                </a:ext>
              </a:extLst>
            </p:cNvPr>
            <p:cNvSpPr txBox="1">
              <a:spLocks/>
            </p:cNvSpPr>
            <p:nvPr/>
          </p:nvSpPr>
          <p:spPr>
            <a:xfrm>
              <a:off x="2032419" y="3972363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38" name="Google Shape;208;p32">
            <a:extLst>
              <a:ext uri="{FF2B5EF4-FFF2-40B4-BE49-F238E27FC236}">
                <a16:creationId xmlns:a16="http://schemas.microsoft.com/office/drawing/2014/main" xmlns="" id="{B6AE0690-32AA-1553-479F-E8B09176763B}"/>
              </a:ext>
            </a:extLst>
          </p:cNvPr>
          <p:cNvSpPr txBox="1">
            <a:spLocks/>
          </p:cNvSpPr>
          <p:nvPr/>
        </p:nvSpPr>
        <p:spPr>
          <a:xfrm>
            <a:off x="1044128" y="4284927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40" name="Google Shape;222;p32">
            <a:extLst>
              <a:ext uri="{FF2B5EF4-FFF2-40B4-BE49-F238E27FC236}">
                <a16:creationId xmlns:a16="http://schemas.microsoft.com/office/drawing/2014/main" xmlns="" id="{45F160DC-A113-C1AB-A568-52A48D75D2DA}"/>
              </a:ext>
            </a:extLst>
          </p:cNvPr>
          <p:cNvSpPr/>
          <p:nvPr/>
        </p:nvSpPr>
        <p:spPr>
          <a:xfrm rot="4923684">
            <a:off x="7675864" y="3468244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10" name="Grupo 3">
            <a:extLst>
              <a:ext uri="{FF2B5EF4-FFF2-40B4-BE49-F238E27FC236}">
                <a16:creationId xmlns:a16="http://schemas.microsoft.com/office/drawing/2014/main" xmlns="" id="{00893F35-8F46-754C-CDFA-AD819DF3A4ED}"/>
              </a:ext>
            </a:extLst>
          </p:cNvPr>
          <p:cNvGrpSpPr/>
          <p:nvPr/>
        </p:nvGrpSpPr>
        <p:grpSpPr>
          <a:xfrm>
            <a:off x="2024327" y="4438376"/>
            <a:ext cx="5005029" cy="532914"/>
            <a:chOff x="2024327" y="4438376"/>
            <a:chExt cx="5005029" cy="532914"/>
          </a:xfrm>
        </p:grpSpPr>
        <p:sp>
          <p:nvSpPr>
            <p:cNvPr id="2" name="Google Shape;206;p32">
              <a:extLst>
                <a:ext uri="{FF2B5EF4-FFF2-40B4-BE49-F238E27FC236}">
                  <a16:creationId xmlns:a16="http://schemas.microsoft.com/office/drawing/2014/main" xmlns="" id="{B190EC67-06A0-D786-E197-0EFDFDEE28BD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4438376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/>
            </a:p>
          </p:txBody>
        </p:sp>
        <p:sp>
          <p:nvSpPr>
            <p:cNvPr id="3" name="Google Shape;207;p32">
              <a:extLst>
                <a:ext uri="{FF2B5EF4-FFF2-40B4-BE49-F238E27FC236}">
                  <a16:creationId xmlns:a16="http://schemas.microsoft.com/office/drawing/2014/main" xmlns="" id="{A3A55F6B-FF86-4D1D-2AAC-FB3E0B3CC54B}"/>
                </a:ext>
              </a:extLst>
            </p:cNvPr>
            <p:cNvSpPr txBox="1">
              <a:spLocks/>
            </p:cNvSpPr>
            <p:nvPr/>
          </p:nvSpPr>
          <p:spPr>
            <a:xfrm>
              <a:off x="2024327" y="4642790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25" name="Google Shape;208;p32">
            <a:extLst>
              <a:ext uri="{FF2B5EF4-FFF2-40B4-BE49-F238E27FC236}">
                <a16:creationId xmlns:a16="http://schemas.microsoft.com/office/drawing/2014/main" xmlns="" id="{21D50625-81D5-9161-16D7-9DDD432ADB76}"/>
              </a:ext>
            </a:extLst>
          </p:cNvPr>
          <p:cNvSpPr txBox="1">
            <a:spLocks/>
          </p:cNvSpPr>
          <p:nvPr/>
        </p:nvSpPr>
        <p:spPr>
          <a:xfrm>
            <a:off x="1026899" y="1554473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34" name="Google Shape;206;p32">
            <a:extLst>
              <a:ext uri="{FF2B5EF4-FFF2-40B4-BE49-F238E27FC236}">
                <a16:creationId xmlns:a16="http://schemas.microsoft.com/office/drawing/2014/main" xmlns="" id="{041D1479-DEC2-C875-650B-81C7DCFE0CC4}"/>
              </a:ext>
            </a:extLst>
          </p:cNvPr>
          <p:cNvSpPr txBox="1">
            <a:spLocks/>
          </p:cNvSpPr>
          <p:nvPr/>
        </p:nvSpPr>
        <p:spPr>
          <a:xfrm>
            <a:off x="2058500" y="1525661"/>
            <a:ext cx="4548464" cy="23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s-ES" sz="2000" dirty="0" smtClean="0"/>
              <a:t>Son colectivas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xmlns="" val="1475785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29;p40">
            <a:extLst>
              <a:ext uri="{FF2B5EF4-FFF2-40B4-BE49-F238E27FC236}">
                <a16:creationId xmlns:a16="http://schemas.microsoft.com/office/drawing/2014/main" xmlns="" id="{55459FC8-311F-4591-F6F2-6A82FC4C0BC3}"/>
              </a:ext>
            </a:extLst>
          </p:cNvPr>
          <p:cNvSpPr/>
          <p:nvPr/>
        </p:nvSpPr>
        <p:spPr>
          <a:xfrm rot="10276503">
            <a:off x="1845634" y="2785456"/>
            <a:ext cx="5235372" cy="1330710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1451673" y="536286"/>
            <a:ext cx="6448317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500"/>
            </a:pPr>
            <a:r>
              <a:rPr lang="es-ES" sz="2400" dirty="0" smtClean="0">
                <a:solidFill>
                  <a:srgbClr val="88A194"/>
                </a:solidFill>
                <a:sym typeface="Caveat"/>
              </a:rPr>
              <a:t>EVALUACIÓN</a:t>
            </a:r>
            <a:endParaRPr sz="2400" dirty="0">
              <a:solidFill>
                <a:srgbClr val="88A194"/>
              </a:solidFill>
              <a:sym typeface="Caveat"/>
            </a:endParaRPr>
          </a:p>
        </p:txBody>
      </p:sp>
      <p:sp>
        <p:nvSpPr>
          <p:cNvPr id="208" name="Google Shape;208;p32"/>
          <p:cNvSpPr txBox="1">
            <a:spLocks noGrp="1"/>
          </p:cNvSpPr>
          <p:nvPr>
            <p:ph type="title" idx="3"/>
          </p:nvPr>
        </p:nvSpPr>
        <p:spPr>
          <a:xfrm>
            <a:off x="1032642" y="768502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/>
            </a:r>
            <a:br>
              <a:rPr lang="en" sz="3600" dirty="0" smtClean="0"/>
            </a:br>
            <a:endParaRPr sz="3600" dirty="0"/>
          </a:p>
        </p:txBody>
      </p:sp>
      <p:sp>
        <p:nvSpPr>
          <p:cNvPr id="218" name="Google Shape;218;p32"/>
          <p:cNvSpPr/>
          <p:nvPr/>
        </p:nvSpPr>
        <p:spPr>
          <a:xfrm>
            <a:off x="1423068" y="1306682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222" name="Google Shape;222;p32"/>
          <p:cNvSpPr/>
          <p:nvPr/>
        </p:nvSpPr>
        <p:spPr>
          <a:xfrm rot="-8796293">
            <a:off x="7588086" y="770952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upo 23">
            <a:extLst>
              <a:ext uri="{FF2B5EF4-FFF2-40B4-BE49-F238E27FC236}">
                <a16:creationId xmlns:a16="http://schemas.microsoft.com/office/drawing/2014/main" xmlns="" id="{A2365894-F4D7-DAE7-CD3C-E656BDFAF782}"/>
              </a:ext>
            </a:extLst>
          </p:cNvPr>
          <p:cNvGrpSpPr/>
          <p:nvPr/>
        </p:nvGrpSpPr>
        <p:grpSpPr>
          <a:xfrm>
            <a:off x="2059306" y="1886368"/>
            <a:ext cx="4781114" cy="522396"/>
            <a:chOff x="2016776" y="1683879"/>
            <a:chExt cx="5965200" cy="522396"/>
          </a:xfrm>
        </p:grpSpPr>
        <p:sp>
          <p:nvSpPr>
            <p:cNvPr id="8" name="Google Shape;206;p32">
              <a:extLst>
                <a:ext uri="{FF2B5EF4-FFF2-40B4-BE49-F238E27FC236}">
                  <a16:creationId xmlns:a16="http://schemas.microsoft.com/office/drawing/2014/main" xmlns="" id="{80B7A18E-A9E5-0116-DD77-6FAF609CBA9D}"/>
                </a:ext>
              </a:extLst>
            </p:cNvPr>
            <p:cNvSpPr txBox="1">
              <a:spLocks/>
            </p:cNvSpPr>
            <p:nvPr/>
          </p:nvSpPr>
          <p:spPr>
            <a:xfrm>
              <a:off x="2063743" y="1683879"/>
              <a:ext cx="3941504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/>
            </a:p>
          </p:txBody>
        </p:sp>
        <p:sp>
          <p:nvSpPr>
            <p:cNvPr id="9" name="Google Shape;207;p32">
              <a:extLst>
                <a:ext uri="{FF2B5EF4-FFF2-40B4-BE49-F238E27FC236}">
                  <a16:creationId xmlns:a16="http://schemas.microsoft.com/office/drawing/2014/main" xmlns="" id="{99844BE1-DF29-5162-BAD7-9237A597FAB9}"/>
                </a:ext>
              </a:extLst>
            </p:cNvPr>
            <p:cNvSpPr txBox="1">
              <a:spLocks/>
            </p:cNvSpPr>
            <p:nvPr/>
          </p:nvSpPr>
          <p:spPr>
            <a:xfrm>
              <a:off x="2016776" y="1877775"/>
              <a:ext cx="5965200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s-ES" sz="1200" dirty="0"/>
            </a:p>
          </p:txBody>
        </p:sp>
      </p:grpSp>
      <p:grpSp>
        <p:nvGrpSpPr>
          <p:cNvPr id="5" name="Grupo 6">
            <a:extLst>
              <a:ext uri="{FF2B5EF4-FFF2-40B4-BE49-F238E27FC236}">
                <a16:creationId xmlns:a16="http://schemas.microsoft.com/office/drawing/2014/main" xmlns="" id="{611CF662-9B06-BAE9-245B-6A6A9865D818}"/>
              </a:ext>
            </a:extLst>
          </p:cNvPr>
          <p:cNvGrpSpPr/>
          <p:nvPr/>
        </p:nvGrpSpPr>
        <p:grpSpPr>
          <a:xfrm>
            <a:off x="2004366" y="1914963"/>
            <a:ext cx="5005029" cy="519271"/>
            <a:chOff x="2025631" y="2364071"/>
            <a:chExt cx="5005029" cy="519271"/>
          </a:xfrm>
        </p:grpSpPr>
        <p:sp>
          <p:nvSpPr>
            <p:cNvPr id="12" name="Google Shape;206;p32">
              <a:extLst>
                <a:ext uri="{FF2B5EF4-FFF2-40B4-BE49-F238E27FC236}">
                  <a16:creationId xmlns:a16="http://schemas.microsoft.com/office/drawing/2014/main" xmlns="" id="{041D1479-DEC2-C875-650B-81C7DCFE0CC4}"/>
                </a:ext>
              </a:extLst>
            </p:cNvPr>
            <p:cNvSpPr txBox="1">
              <a:spLocks/>
            </p:cNvSpPr>
            <p:nvPr/>
          </p:nvSpPr>
          <p:spPr>
            <a:xfrm>
              <a:off x="2057999" y="2364071"/>
              <a:ext cx="454813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Los exámenes son presenciales, en mayo y junio</a:t>
              </a:r>
              <a:endParaRPr lang="es-ES" sz="2000" dirty="0"/>
            </a:p>
          </p:txBody>
        </p:sp>
        <p:sp>
          <p:nvSpPr>
            <p:cNvPr id="13" name="Google Shape;207;p32">
              <a:extLst>
                <a:ext uri="{FF2B5EF4-FFF2-40B4-BE49-F238E27FC236}">
                  <a16:creationId xmlns:a16="http://schemas.microsoft.com/office/drawing/2014/main" xmlns="" id="{A4731A52-6DBB-1521-0D65-CA01885BF629}"/>
                </a:ext>
              </a:extLst>
            </p:cNvPr>
            <p:cNvSpPr txBox="1">
              <a:spLocks/>
            </p:cNvSpPr>
            <p:nvPr/>
          </p:nvSpPr>
          <p:spPr>
            <a:xfrm>
              <a:off x="2025631" y="255484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14" name="Google Shape;208;p32">
            <a:extLst>
              <a:ext uri="{FF2B5EF4-FFF2-40B4-BE49-F238E27FC236}">
                <a16:creationId xmlns:a16="http://schemas.microsoft.com/office/drawing/2014/main" xmlns="" id="{015BF749-7C76-26E0-F3FE-663EDFB7BD1E}"/>
              </a:ext>
            </a:extLst>
          </p:cNvPr>
          <p:cNvSpPr txBox="1">
            <a:spLocks/>
          </p:cNvSpPr>
          <p:nvPr/>
        </p:nvSpPr>
        <p:spPr>
          <a:xfrm>
            <a:off x="1349642" y="2220584"/>
            <a:ext cx="70261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15" name="Google Shape;218;p32">
            <a:extLst>
              <a:ext uri="{FF2B5EF4-FFF2-40B4-BE49-F238E27FC236}">
                <a16:creationId xmlns:a16="http://schemas.microsoft.com/office/drawing/2014/main" xmlns="" id="{2D6D8F23-BC08-124D-34AF-C69C546494D7}"/>
              </a:ext>
            </a:extLst>
          </p:cNvPr>
          <p:cNvSpPr/>
          <p:nvPr/>
        </p:nvSpPr>
        <p:spPr>
          <a:xfrm>
            <a:off x="1422215" y="1918792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18" name="Google Shape;208;p32">
            <a:extLst>
              <a:ext uri="{FF2B5EF4-FFF2-40B4-BE49-F238E27FC236}">
                <a16:creationId xmlns:a16="http://schemas.microsoft.com/office/drawing/2014/main" xmlns="" id="{ABC41149-BBD5-B062-6ACA-0C893DDE6532}"/>
              </a:ext>
            </a:extLst>
          </p:cNvPr>
          <p:cNvSpPr txBox="1">
            <a:spLocks/>
          </p:cNvSpPr>
          <p:nvPr/>
        </p:nvSpPr>
        <p:spPr>
          <a:xfrm>
            <a:off x="1379845" y="2728314"/>
            <a:ext cx="741096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19" name="Google Shape;218;p32">
            <a:extLst>
              <a:ext uri="{FF2B5EF4-FFF2-40B4-BE49-F238E27FC236}">
                <a16:creationId xmlns:a16="http://schemas.microsoft.com/office/drawing/2014/main" xmlns="" id="{E798E1DD-C595-E43F-7926-63F8B0D75665}"/>
              </a:ext>
            </a:extLst>
          </p:cNvPr>
          <p:cNvSpPr/>
          <p:nvPr/>
        </p:nvSpPr>
        <p:spPr>
          <a:xfrm>
            <a:off x="1405839" y="2564746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69933CAF-26F9-E7A5-66E1-8CB32D4F0C1A}"/>
              </a:ext>
            </a:extLst>
          </p:cNvPr>
          <p:cNvGrpSpPr/>
          <p:nvPr/>
        </p:nvGrpSpPr>
        <p:grpSpPr>
          <a:xfrm>
            <a:off x="2005220" y="2576169"/>
            <a:ext cx="5005029" cy="516730"/>
            <a:chOff x="2037117" y="3086532"/>
            <a:chExt cx="5005029" cy="516730"/>
          </a:xfrm>
        </p:grpSpPr>
        <p:sp>
          <p:nvSpPr>
            <p:cNvPr id="20" name="Google Shape;206;p32">
              <a:extLst>
                <a:ext uri="{FF2B5EF4-FFF2-40B4-BE49-F238E27FC236}">
                  <a16:creationId xmlns:a16="http://schemas.microsoft.com/office/drawing/2014/main" xmlns="" id="{D38DE1FE-A431-914C-40E9-0F37FDC830F4}"/>
                </a:ext>
              </a:extLst>
            </p:cNvPr>
            <p:cNvSpPr txBox="1">
              <a:spLocks/>
            </p:cNvSpPr>
            <p:nvPr/>
          </p:nvSpPr>
          <p:spPr>
            <a:xfrm>
              <a:off x="2069485" y="3086532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No hay exámenes parciales </a:t>
              </a:r>
              <a:endParaRPr lang="es-ES" sz="2000" dirty="0"/>
            </a:p>
          </p:txBody>
        </p:sp>
        <p:sp>
          <p:nvSpPr>
            <p:cNvPr id="21" name="Google Shape;207;p32">
              <a:extLst>
                <a:ext uri="{FF2B5EF4-FFF2-40B4-BE49-F238E27FC236}">
                  <a16:creationId xmlns:a16="http://schemas.microsoft.com/office/drawing/2014/main" xmlns="" id="{14B11350-4BD4-4253-2579-A5DB7980EE68}"/>
                </a:ext>
              </a:extLst>
            </p:cNvPr>
            <p:cNvSpPr txBox="1">
              <a:spLocks/>
            </p:cNvSpPr>
            <p:nvPr/>
          </p:nvSpPr>
          <p:spPr>
            <a:xfrm>
              <a:off x="2037117" y="327476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22" name="Google Shape;208;p32">
            <a:extLst>
              <a:ext uri="{FF2B5EF4-FFF2-40B4-BE49-F238E27FC236}">
                <a16:creationId xmlns:a16="http://schemas.microsoft.com/office/drawing/2014/main" xmlns="" id="{2ADDC00F-47E7-936A-D89B-D5855F19D81E}"/>
              </a:ext>
            </a:extLst>
          </p:cNvPr>
          <p:cNvSpPr txBox="1">
            <a:spLocks/>
          </p:cNvSpPr>
          <p:nvPr/>
        </p:nvSpPr>
        <p:spPr>
          <a:xfrm>
            <a:off x="1373918" y="3587326"/>
            <a:ext cx="68982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23" name="Google Shape;218;p32">
            <a:extLst>
              <a:ext uri="{FF2B5EF4-FFF2-40B4-BE49-F238E27FC236}">
                <a16:creationId xmlns:a16="http://schemas.microsoft.com/office/drawing/2014/main" xmlns="" id="{634B7738-36D7-710E-FB5B-6740732239E9}"/>
              </a:ext>
            </a:extLst>
          </p:cNvPr>
          <p:cNvSpPr/>
          <p:nvPr/>
        </p:nvSpPr>
        <p:spPr>
          <a:xfrm>
            <a:off x="1391170" y="3253636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7" name="Grupo 4">
            <a:extLst>
              <a:ext uri="{FF2B5EF4-FFF2-40B4-BE49-F238E27FC236}">
                <a16:creationId xmlns:a16="http://schemas.microsoft.com/office/drawing/2014/main" xmlns="" id="{063A4725-CFDF-6493-8F82-F8311E0144A7}"/>
              </a:ext>
            </a:extLst>
          </p:cNvPr>
          <p:cNvGrpSpPr/>
          <p:nvPr/>
        </p:nvGrpSpPr>
        <p:grpSpPr>
          <a:xfrm>
            <a:off x="1915460" y="3594818"/>
            <a:ext cx="5005029" cy="516730"/>
            <a:chOff x="2032419" y="3784133"/>
            <a:chExt cx="5005029" cy="516730"/>
          </a:xfrm>
        </p:grpSpPr>
        <p:sp>
          <p:nvSpPr>
            <p:cNvPr id="36" name="Google Shape;206;p32">
              <a:extLst>
                <a:ext uri="{FF2B5EF4-FFF2-40B4-BE49-F238E27FC236}">
                  <a16:creationId xmlns:a16="http://schemas.microsoft.com/office/drawing/2014/main" xmlns="" id="{0A83DB4F-6A2A-E9FE-8F35-FFC6E2903F23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3784133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El calendario de exámenes se establece a principio de curso</a:t>
              </a:r>
              <a:endParaRPr lang="es-ES" sz="2000" dirty="0"/>
            </a:p>
          </p:txBody>
        </p:sp>
        <p:sp>
          <p:nvSpPr>
            <p:cNvPr id="37" name="Google Shape;207;p32">
              <a:extLst>
                <a:ext uri="{FF2B5EF4-FFF2-40B4-BE49-F238E27FC236}">
                  <a16:creationId xmlns:a16="http://schemas.microsoft.com/office/drawing/2014/main" xmlns="" id="{54E4E51F-B1EB-2019-67E4-B3CD7ADFE35D}"/>
                </a:ext>
              </a:extLst>
            </p:cNvPr>
            <p:cNvSpPr txBox="1">
              <a:spLocks/>
            </p:cNvSpPr>
            <p:nvPr/>
          </p:nvSpPr>
          <p:spPr>
            <a:xfrm>
              <a:off x="2032419" y="3972363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38" name="Google Shape;208;p32">
            <a:extLst>
              <a:ext uri="{FF2B5EF4-FFF2-40B4-BE49-F238E27FC236}">
                <a16:creationId xmlns:a16="http://schemas.microsoft.com/office/drawing/2014/main" xmlns="" id="{B6AE0690-32AA-1553-479F-E8B09176763B}"/>
              </a:ext>
            </a:extLst>
          </p:cNvPr>
          <p:cNvSpPr txBox="1">
            <a:spLocks/>
          </p:cNvSpPr>
          <p:nvPr/>
        </p:nvSpPr>
        <p:spPr>
          <a:xfrm>
            <a:off x="1044128" y="4284927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40" name="Google Shape;222;p32">
            <a:extLst>
              <a:ext uri="{FF2B5EF4-FFF2-40B4-BE49-F238E27FC236}">
                <a16:creationId xmlns:a16="http://schemas.microsoft.com/office/drawing/2014/main" xmlns="" id="{45F160DC-A113-C1AB-A568-52A48D75D2DA}"/>
              </a:ext>
            </a:extLst>
          </p:cNvPr>
          <p:cNvSpPr/>
          <p:nvPr/>
        </p:nvSpPr>
        <p:spPr>
          <a:xfrm rot="4923684">
            <a:off x="7675864" y="3468244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10" name="Grupo 3">
            <a:extLst>
              <a:ext uri="{FF2B5EF4-FFF2-40B4-BE49-F238E27FC236}">
                <a16:creationId xmlns:a16="http://schemas.microsoft.com/office/drawing/2014/main" xmlns="" id="{00893F35-8F46-754C-CDFA-AD819DF3A4ED}"/>
              </a:ext>
            </a:extLst>
          </p:cNvPr>
          <p:cNvGrpSpPr/>
          <p:nvPr/>
        </p:nvGrpSpPr>
        <p:grpSpPr>
          <a:xfrm>
            <a:off x="2024327" y="4438376"/>
            <a:ext cx="5005029" cy="532914"/>
            <a:chOff x="2024327" y="4438376"/>
            <a:chExt cx="5005029" cy="532914"/>
          </a:xfrm>
        </p:grpSpPr>
        <p:sp>
          <p:nvSpPr>
            <p:cNvPr id="2" name="Google Shape;206;p32">
              <a:extLst>
                <a:ext uri="{FF2B5EF4-FFF2-40B4-BE49-F238E27FC236}">
                  <a16:creationId xmlns:a16="http://schemas.microsoft.com/office/drawing/2014/main" xmlns="" id="{B190EC67-06A0-D786-E197-0EFDFDEE28BD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4438376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/>
            </a:p>
          </p:txBody>
        </p:sp>
        <p:sp>
          <p:nvSpPr>
            <p:cNvPr id="3" name="Google Shape;207;p32">
              <a:extLst>
                <a:ext uri="{FF2B5EF4-FFF2-40B4-BE49-F238E27FC236}">
                  <a16:creationId xmlns:a16="http://schemas.microsoft.com/office/drawing/2014/main" xmlns="" id="{A3A55F6B-FF86-4D1D-2AAC-FB3E0B3CC54B}"/>
                </a:ext>
              </a:extLst>
            </p:cNvPr>
            <p:cNvSpPr txBox="1">
              <a:spLocks/>
            </p:cNvSpPr>
            <p:nvPr/>
          </p:nvSpPr>
          <p:spPr>
            <a:xfrm>
              <a:off x="2024327" y="4642790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25" name="Google Shape;208;p32">
            <a:extLst>
              <a:ext uri="{FF2B5EF4-FFF2-40B4-BE49-F238E27FC236}">
                <a16:creationId xmlns:a16="http://schemas.microsoft.com/office/drawing/2014/main" xmlns="" id="{21D50625-81D5-9161-16D7-9DDD432ADB76}"/>
              </a:ext>
            </a:extLst>
          </p:cNvPr>
          <p:cNvSpPr txBox="1">
            <a:spLocks/>
          </p:cNvSpPr>
          <p:nvPr/>
        </p:nvSpPr>
        <p:spPr>
          <a:xfrm>
            <a:off x="1026899" y="1554473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34" name="Google Shape;206;p32">
            <a:extLst>
              <a:ext uri="{FF2B5EF4-FFF2-40B4-BE49-F238E27FC236}">
                <a16:creationId xmlns:a16="http://schemas.microsoft.com/office/drawing/2014/main" xmlns="" id="{041D1479-DEC2-C875-650B-81C7DCFE0CC4}"/>
              </a:ext>
            </a:extLst>
          </p:cNvPr>
          <p:cNvSpPr txBox="1">
            <a:spLocks/>
          </p:cNvSpPr>
          <p:nvPr/>
        </p:nvSpPr>
        <p:spPr>
          <a:xfrm>
            <a:off x="2026603" y="1504396"/>
            <a:ext cx="5565044" cy="24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s-ES" sz="2000" dirty="0" smtClean="0"/>
              <a:t>Dos convocatorias en cada curso: ordinaria y extraordinaria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xmlns="" val="1475785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29;p40">
            <a:extLst>
              <a:ext uri="{FF2B5EF4-FFF2-40B4-BE49-F238E27FC236}">
                <a16:creationId xmlns:a16="http://schemas.microsoft.com/office/drawing/2014/main" xmlns="" id="{55459FC8-311F-4591-F6F2-6A82FC4C0BC3}"/>
              </a:ext>
            </a:extLst>
          </p:cNvPr>
          <p:cNvSpPr/>
          <p:nvPr/>
        </p:nvSpPr>
        <p:spPr>
          <a:xfrm rot="10276503">
            <a:off x="1866900" y="2594070"/>
            <a:ext cx="5235372" cy="1330710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1451673" y="536286"/>
            <a:ext cx="6448317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500"/>
            </a:pPr>
            <a:r>
              <a:rPr lang="es-ES" sz="2400" dirty="0" smtClean="0">
                <a:solidFill>
                  <a:srgbClr val="88A194"/>
                </a:solidFill>
                <a:sym typeface="Caveat"/>
              </a:rPr>
              <a:t>CONVOCATORIAS</a:t>
            </a:r>
            <a:endParaRPr sz="2400" dirty="0">
              <a:solidFill>
                <a:srgbClr val="88A194"/>
              </a:solidFill>
              <a:sym typeface="Caveat"/>
            </a:endParaRPr>
          </a:p>
        </p:txBody>
      </p:sp>
      <p:sp>
        <p:nvSpPr>
          <p:cNvPr id="208" name="Google Shape;208;p32"/>
          <p:cNvSpPr txBox="1">
            <a:spLocks noGrp="1"/>
          </p:cNvSpPr>
          <p:nvPr>
            <p:ph type="title" idx="3"/>
          </p:nvPr>
        </p:nvSpPr>
        <p:spPr>
          <a:xfrm>
            <a:off x="1032642" y="768502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/>
            </a:r>
            <a:br>
              <a:rPr lang="en" sz="3600" dirty="0" smtClean="0"/>
            </a:br>
            <a:endParaRPr sz="3600" dirty="0"/>
          </a:p>
        </p:txBody>
      </p:sp>
      <p:sp>
        <p:nvSpPr>
          <p:cNvPr id="218" name="Google Shape;218;p32"/>
          <p:cNvSpPr/>
          <p:nvPr/>
        </p:nvSpPr>
        <p:spPr>
          <a:xfrm>
            <a:off x="1423068" y="1306682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222" name="Google Shape;222;p32"/>
          <p:cNvSpPr/>
          <p:nvPr/>
        </p:nvSpPr>
        <p:spPr>
          <a:xfrm rot="-8796293">
            <a:off x="7588086" y="770952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upo 23">
            <a:extLst>
              <a:ext uri="{FF2B5EF4-FFF2-40B4-BE49-F238E27FC236}">
                <a16:creationId xmlns:a16="http://schemas.microsoft.com/office/drawing/2014/main" xmlns="" id="{A2365894-F4D7-DAE7-CD3C-E656BDFAF782}"/>
              </a:ext>
            </a:extLst>
          </p:cNvPr>
          <p:cNvGrpSpPr/>
          <p:nvPr/>
        </p:nvGrpSpPr>
        <p:grpSpPr>
          <a:xfrm>
            <a:off x="2059306" y="1886368"/>
            <a:ext cx="4781114" cy="522396"/>
            <a:chOff x="2016776" y="1683879"/>
            <a:chExt cx="5965200" cy="522396"/>
          </a:xfrm>
        </p:grpSpPr>
        <p:sp>
          <p:nvSpPr>
            <p:cNvPr id="8" name="Google Shape;206;p32">
              <a:extLst>
                <a:ext uri="{FF2B5EF4-FFF2-40B4-BE49-F238E27FC236}">
                  <a16:creationId xmlns:a16="http://schemas.microsoft.com/office/drawing/2014/main" xmlns="" id="{80B7A18E-A9E5-0116-DD77-6FAF609CBA9D}"/>
                </a:ext>
              </a:extLst>
            </p:cNvPr>
            <p:cNvSpPr txBox="1">
              <a:spLocks/>
            </p:cNvSpPr>
            <p:nvPr/>
          </p:nvSpPr>
          <p:spPr>
            <a:xfrm>
              <a:off x="2063743" y="1683879"/>
              <a:ext cx="3941504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/>
            </a:p>
          </p:txBody>
        </p:sp>
        <p:sp>
          <p:nvSpPr>
            <p:cNvPr id="9" name="Google Shape;207;p32">
              <a:extLst>
                <a:ext uri="{FF2B5EF4-FFF2-40B4-BE49-F238E27FC236}">
                  <a16:creationId xmlns:a16="http://schemas.microsoft.com/office/drawing/2014/main" xmlns="" id="{99844BE1-DF29-5162-BAD7-9237A597FAB9}"/>
                </a:ext>
              </a:extLst>
            </p:cNvPr>
            <p:cNvSpPr txBox="1">
              <a:spLocks/>
            </p:cNvSpPr>
            <p:nvPr/>
          </p:nvSpPr>
          <p:spPr>
            <a:xfrm>
              <a:off x="2016776" y="1877775"/>
              <a:ext cx="5965200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s-ES" sz="1200" dirty="0"/>
            </a:p>
          </p:txBody>
        </p:sp>
      </p:grpSp>
      <p:grpSp>
        <p:nvGrpSpPr>
          <p:cNvPr id="5" name="Grupo 6">
            <a:extLst>
              <a:ext uri="{FF2B5EF4-FFF2-40B4-BE49-F238E27FC236}">
                <a16:creationId xmlns:a16="http://schemas.microsoft.com/office/drawing/2014/main" xmlns="" id="{611CF662-9B06-BAE9-245B-6A6A9865D818}"/>
              </a:ext>
            </a:extLst>
          </p:cNvPr>
          <p:cNvGrpSpPr/>
          <p:nvPr/>
        </p:nvGrpSpPr>
        <p:grpSpPr>
          <a:xfrm>
            <a:off x="1972467" y="2574181"/>
            <a:ext cx="5342733" cy="519271"/>
            <a:chOff x="2025631" y="2364071"/>
            <a:chExt cx="5342733" cy="519271"/>
          </a:xfrm>
        </p:grpSpPr>
        <p:sp>
          <p:nvSpPr>
            <p:cNvPr id="12" name="Google Shape;206;p32">
              <a:extLst>
                <a:ext uri="{FF2B5EF4-FFF2-40B4-BE49-F238E27FC236}">
                  <a16:creationId xmlns:a16="http://schemas.microsoft.com/office/drawing/2014/main" xmlns="" id="{041D1479-DEC2-C875-650B-81C7DCFE0CC4}"/>
                </a:ext>
              </a:extLst>
            </p:cNvPr>
            <p:cNvSpPr txBox="1">
              <a:spLocks/>
            </p:cNvSpPr>
            <p:nvPr/>
          </p:nvSpPr>
          <p:spPr>
            <a:xfrm>
              <a:off x="2057999" y="2364071"/>
              <a:ext cx="5310365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Una vez agotadas las convocatorias existe la posibilidad de aprobar los módulos mediante las pruebas libres convocadas por la Comunidad de Madrid.</a:t>
              </a:r>
              <a:endParaRPr lang="es-ES" sz="2000" dirty="0"/>
            </a:p>
          </p:txBody>
        </p:sp>
        <p:sp>
          <p:nvSpPr>
            <p:cNvPr id="13" name="Google Shape;207;p32">
              <a:extLst>
                <a:ext uri="{FF2B5EF4-FFF2-40B4-BE49-F238E27FC236}">
                  <a16:creationId xmlns:a16="http://schemas.microsoft.com/office/drawing/2014/main" xmlns="" id="{A4731A52-6DBB-1521-0D65-CA01885BF629}"/>
                </a:ext>
              </a:extLst>
            </p:cNvPr>
            <p:cNvSpPr txBox="1">
              <a:spLocks/>
            </p:cNvSpPr>
            <p:nvPr/>
          </p:nvSpPr>
          <p:spPr>
            <a:xfrm>
              <a:off x="2025631" y="255484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14" name="Google Shape;208;p32">
            <a:extLst>
              <a:ext uri="{FF2B5EF4-FFF2-40B4-BE49-F238E27FC236}">
                <a16:creationId xmlns:a16="http://schemas.microsoft.com/office/drawing/2014/main" xmlns="" id="{015BF749-7C76-26E0-F3FE-663EDFB7BD1E}"/>
              </a:ext>
            </a:extLst>
          </p:cNvPr>
          <p:cNvSpPr txBox="1">
            <a:spLocks/>
          </p:cNvSpPr>
          <p:nvPr/>
        </p:nvSpPr>
        <p:spPr>
          <a:xfrm>
            <a:off x="1349642" y="2220584"/>
            <a:ext cx="70261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15" name="Google Shape;218;p32">
            <a:extLst>
              <a:ext uri="{FF2B5EF4-FFF2-40B4-BE49-F238E27FC236}">
                <a16:creationId xmlns:a16="http://schemas.microsoft.com/office/drawing/2014/main" xmlns="" id="{2D6D8F23-BC08-124D-34AF-C69C546494D7}"/>
              </a:ext>
            </a:extLst>
          </p:cNvPr>
          <p:cNvSpPr/>
          <p:nvPr/>
        </p:nvSpPr>
        <p:spPr>
          <a:xfrm>
            <a:off x="1422215" y="1886894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18" name="Google Shape;208;p32">
            <a:extLst>
              <a:ext uri="{FF2B5EF4-FFF2-40B4-BE49-F238E27FC236}">
                <a16:creationId xmlns:a16="http://schemas.microsoft.com/office/drawing/2014/main" xmlns="" id="{ABC41149-BBD5-B062-6ACA-0C893DDE6532}"/>
              </a:ext>
            </a:extLst>
          </p:cNvPr>
          <p:cNvSpPr txBox="1">
            <a:spLocks/>
          </p:cNvSpPr>
          <p:nvPr/>
        </p:nvSpPr>
        <p:spPr>
          <a:xfrm>
            <a:off x="1390478" y="2760212"/>
            <a:ext cx="741096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22" name="Google Shape;208;p32">
            <a:extLst>
              <a:ext uri="{FF2B5EF4-FFF2-40B4-BE49-F238E27FC236}">
                <a16:creationId xmlns:a16="http://schemas.microsoft.com/office/drawing/2014/main" xmlns="" id="{2ADDC00F-47E7-936A-D89B-D5855F19D81E}"/>
              </a:ext>
            </a:extLst>
          </p:cNvPr>
          <p:cNvSpPr txBox="1">
            <a:spLocks/>
          </p:cNvSpPr>
          <p:nvPr/>
        </p:nvSpPr>
        <p:spPr>
          <a:xfrm>
            <a:off x="1373918" y="3587326"/>
            <a:ext cx="689824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23" name="Google Shape;218;p32">
            <a:extLst>
              <a:ext uri="{FF2B5EF4-FFF2-40B4-BE49-F238E27FC236}">
                <a16:creationId xmlns:a16="http://schemas.microsoft.com/office/drawing/2014/main" xmlns="" id="{634B7738-36D7-710E-FB5B-6740732239E9}"/>
              </a:ext>
            </a:extLst>
          </p:cNvPr>
          <p:cNvSpPr/>
          <p:nvPr/>
        </p:nvSpPr>
        <p:spPr>
          <a:xfrm>
            <a:off x="1412435" y="2998454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7" name="Grupo 4">
            <a:extLst>
              <a:ext uri="{FF2B5EF4-FFF2-40B4-BE49-F238E27FC236}">
                <a16:creationId xmlns:a16="http://schemas.microsoft.com/office/drawing/2014/main" xmlns="" id="{063A4725-CFDF-6493-8F82-F8311E0144A7}"/>
              </a:ext>
            </a:extLst>
          </p:cNvPr>
          <p:cNvGrpSpPr/>
          <p:nvPr/>
        </p:nvGrpSpPr>
        <p:grpSpPr>
          <a:xfrm>
            <a:off x="1935124" y="3265209"/>
            <a:ext cx="6071192" cy="516730"/>
            <a:chOff x="2032419" y="3784133"/>
            <a:chExt cx="5223463" cy="516730"/>
          </a:xfrm>
        </p:grpSpPr>
        <p:sp>
          <p:nvSpPr>
            <p:cNvPr id="36" name="Google Shape;206;p32">
              <a:extLst>
                <a:ext uri="{FF2B5EF4-FFF2-40B4-BE49-F238E27FC236}">
                  <a16:creationId xmlns:a16="http://schemas.microsoft.com/office/drawing/2014/main" xmlns="" id="{0A83DB4F-6A2A-E9FE-8F35-FFC6E2903F23}"/>
                </a:ext>
              </a:extLst>
            </p:cNvPr>
            <p:cNvSpPr txBox="1">
              <a:spLocks/>
            </p:cNvSpPr>
            <p:nvPr/>
          </p:nvSpPr>
          <p:spPr>
            <a:xfrm>
              <a:off x="2080970" y="3784133"/>
              <a:ext cx="5174912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2000" dirty="0" smtClean="0"/>
                <a:t>El módulo profesional de FFE solo tiene dos convocatorias. El módulo de proyecto da derecho a 4 convocatorias.</a:t>
              </a:r>
              <a:endParaRPr lang="es-ES" sz="2000" dirty="0"/>
            </a:p>
          </p:txBody>
        </p:sp>
        <p:sp>
          <p:nvSpPr>
            <p:cNvPr id="37" name="Google Shape;207;p32">
              <a:extLst>
                <a:ext uri="{FF2B5EF4-FFF2-40B4-BE49-F238E27FC236}">
                  <a16:creationId xmlns:a16="http://schemas.microsoft.com/office/drawing/2014/main" xmlns="" id="{54E4E51F-B1EB-2019-67E4-B3CD7ADFE35D}"/>
                </a:ext>
              </a:extLst>
            </p:cNvPr>
            <p:cNvSpPr txBox="1">
              <a:spLocks/>
            </p:cNvSpPr>
            <p:nvPr/>
          </p:nvSpPr>
          <p:spPr>
            <a:xfrm>
              <a:off x="2032419" y="3972363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38" name="Google Shape;208;p32">
            <a:extLst>
              <a:ext uri="{FF2B5EF4-FFF2-40B4-BE49-F238E27FC236}">
                <a16:creationId xmlns:a16="http://schemas.microsoft.com/office/drawing/2014/main" xmlns="" id="{B6AE0690-32AA-1553-479F-E8B09176763B}"/>
              </a:ext>
            </a:extLst>
          </p:cNvPr>
          <p:cNvSpPr txBox="1">
            <a:spLocks/>
          </p:cNvSpPr>
          <p:nvPr/>
        </p:nvSpPr>
        <p:spPr>
          <a:xfrm>
            <a:off x="1044128" y="4284927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40" name="Google Shape;222;p32">
            <a:extLst>
              <a:ext uri="{FF2B5EF4-FFF2-40B4-BE49-F238E27FC236}">
                <a16:creationId xmlns:a16="http://schemas.microsoft.com/office/drawing/2014/main" xmlns="" id="{45F160DC-A113-C1AB-A568-52A48D75D2DA}"/>
              </a:ext>
            </a:extLst>
          </p:cNvPr>
          <p:cNvSpPr/>
          <p:nvPr/>
        </p:nvSpPr>
        <p:spPr>
          <a:xfrm rot="4923684">
            <a:off x="7675864" y="3468244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10" name="Grupo 3">
            <a:extLst>
              <a:ext uri="{FF2B5EF4-FFF2-40B4-BE49-F238E27FC236}">
                <a16:creationId xmlns:a16="http://schemas.microsoft.com/office/drawing/2014/main" xmlns="" id="{00893F35-8F46-754C-CDFA-AD819DF3A4ED}"/>
              </a:ext>
            </a:extLst>
          </p:cNvPr>
          <p:cNvGrpSpPr/>
          <p:nvPr/>
        </p:nvGrpSpPr>
        <p:grpSpPr>
          <a:xfrm>
            <a:off x="2024327" y="4438376"/>
            <a:ext cx="5005029" cy="532914"/>
            <a:chOff x="2024327" y="4438376"/>
            <a:chExt cx="5005029" cy="532914"/>
          </a:xfrm>
        </p:grpSpPr>
        <p:sp>
          <p:nvSpPr>
            <p:cNvPr id="2" name="Google Shape;206;p32">
              <a:extLst>
                <a:ext uri="{FF2B5EF4-FFF2-40B4-BE49-F238E27FC236}">
                  <a16:creationId xmlns:a16="http://schemas.microsoft.com/office/drawing/2014/main" xmlns="" id="{B190EC67-06A0-D786-E197-0EFDFDEE28BD}"/>
                </a:ext>
              </a:extLst>
            </p:cNvPr>
            <p:cNvSpPr txBox="1">
              <a:spLocks/>
            </p:cNvSpPr>
            <p:nvPr/>
          </p:nvSpPr>
          <p:spPr>
            <a:xfrm>
              <a:off x="2080971" y="4438376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/>
            </a:p>
          </p:txBody>
        </p:sp>
        <p:sp>
          <p:nvSpPr>
            <p:cNvPr id="3" name="Google Shape;207;p32">
              <a:extLst>
                <a:ext uri="{FF2B5EF4-FFF2-40B4-BE49-F238E27FC236}">
                  <a16:creationId xmlns:a16="http://schemas.microsoft.com/office/drawing/2014/main" xmlns="" id="{A3A55F6B-FF86-4D1D-2AAC-FB3E0B3CC54B}"/>
                </a:ext>
              </a:extLst>
            </p:cNvPr>
            <p:cNvSpPr txBox="1">
              <a:spLocks/>
            </p:cNvSpPr>
            <p:nvPr/>
          </p:nvSpPr>
          <p:spPr>
            <a:xfrm>
              <a:off x="2024327" y="4642790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25" name="Google Shape;208;p32">
            <a:extLst>
              <a:ext uri="{FF2B5EF4-FFF2-40B4-BE49-F238E27FC236}">
                <a16:creationId xmlns:a16="http://schemas.microsoft.com/office/drawing/2014/main" xmlns="" id="{21D50625-81D5-9161-16D7-9DDD432ADB76}"/>
              </a:ext>
            </a:extLst>
          </p:cNvPr>
          <p:cNvSpPr txBox="1">
            <a:spLocks/>
          </p:cNvSpPr>
          <p:nvPr/>
        </p:nvSpPr>
        <p:spPr>
          <a:xfrm>
            <a:off x="1026899" y="1554473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34" name="Google Shape;206;p32">
            <a:extLst>
              <a:ext uri="{FF2B5EF4-FFF2-40B4-BE49-F238E27FC236}">
                <a16:creationId xmlns:a16="http://schemas.microsoft.com/office/drawing/2014/main" xmlns="" id="{041D1479-DEC2-C875-650B-81C7DCFE0CC4}"/>
              </a:ext>
            </a:extLst>
          </p:cNvPr>
          <p:cNvSpPr txBox="1">
            <a:spLocks/>
          </p:cNvSpPr>
          <p:nvPr/>
        </p:nvSpPr>
        <p:spPr>
          <a:xfrm>
            <a:off x="2073348" y="1600088"/>
            <a:ext cx="5465135" cy="31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s-ES" sz="2000" dirty="0" smtClean="0"/>
              <a:t>Número máximo de convocatorias: 4 por cada módulo profesional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xmlns="" val="1475785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983841" y="525654"/>
            <a:ext cx="6544010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500"/>
            </a:pPr>
            <a:r>
              <a:rPr lang="es-ES" sz="2200" dirty="0" smtClean="0">
                <a:solidFill>
                  <a:srgbClr val="88A194"/>
                </a:solidFill>
                <a:sym typeface="Caveat"/>
              </a:rPr>
              <a:t>A</a:t>
            </a:r>
            <a:r>
              <a:rPr lang="en" sz="2200" dirty="0" smtClean="0">
                <a:solidFill>
                  <a:srgbClr val="88A194"/>
                </a:solidFill>
                <a:sym typeface="Caveat"/>
              </a:rPr>
              <a:t>ntes de matricularte...................</a:t>
            </a:r>
            <a:endParaRPr sz="2200" dirty="0">
              <a:solidFill>
                <a:srgbClr val="88A194"/>
              </a:solidFill>
              <a:sym typeface="Caveat"/>
            </a:endParaRPr>
          </a:p>
        </p:txBody>
      </p:sp>
      <p:sp>
        <p:nvSpPr>
          <p:cNvPr id="206" name="Google Shape;206;p32"/>
          <p:cNvSpPr txBox="1">
            <a:spLocks noGrp="1"/>
          </p:cNvSpPr>
          <p:nvPr>
            <p:ph type="ctrTitle" idx="2"/>
          </p:nvPr>
        </p:nvSpPr>
        <p:spPr>
          <a:xfrm>
            <a:off x="2048221" y="1010093"/>
            <a:ext cx="5862402" cy="528780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" sz="1800" dirty="0" smtClean="0"/>
              <a:t>Se puede permanecer matriculado 6 cursos académicos consecutivos</a:t>
            </a:r>
            <a:endParaRPr sz="1800" dirty="0"/>
          </a:p>
        </p:txBody>
      </p:sp>
      <p:sp>
        <p:nvSpPr>
          <p:cNvPr id="222" name="Google Shape;222;p32"/>
          <p:cNvSpPr/>
          <p:nvPr/>
        </p:nvSpPr>
        <p:spPr>
          <a:xfrm rot="-8796293">
            <a:off x="7588086" y="770952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" name="Google Shape;206;p32">
            <a:extLst>
              <a:ext uri="{FF2B5EF4-FFF2-40B4-BE49-F238E27FC236}">
                <a16:creationId xmlns:a16="http://schemas.microsoft.com/office/drawing/2014/main" xmlns="" id="{80B7A18E-A9E5-0116-DD77-6FAF609CBA9D}"/>
              </a:ext>
            </a:extLst>
          </p:cNvPr>
          <p:cNvSpPr txBox="1">
            <a:spLocks/>
          </p:cNvSpPr>
          <p:nvPr/>
        </p:nvSpPr>
        <p:spPr>
          <a:xfrm>
            <a:off x="2063743" y="1716246"/>
            <a:ext cx="5570434" cy="686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La asistencia a los exámenes es obligatoria, se facilita justificante para presentar en el trabajo en caso necesario</a:t>
            </a:r>
            <a:endParaRPr lang="es-ES" sz="2000" dirty="0"/>
          </a:p>
        </p:txBody>
      </p:sp>
      <p:sp>
        <p:nvSpPr>
          <p:cNvPr id="12" name="Google Shape;206;p32">
            <a:extLst>
              <a:ext uri="{FF2B5EF4-FFF2-40B4-BE49-F238E27FC236}">
                <a16:creationId xmlns:a16="http://schemas.microsoft.com/office/drawing/2014/main" xmlns="" id="{041D1479-DEC2-C875-650B-81C7DCFE0CC4}"/>
              </a:ext>
            </a:extLst>
          </p:cNvPr>
          <p:cNvSpPr txBox="1">
            <a:spLocks/>
          </p:cNvSpPr>
          <p:nvPr/>
        </p:nvSpPr>
        <p:spPr>
          <a:xfrm>
            <a:off x="2015469" y="2786834"/>
            <a:ext cx="5501750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Si se repite un módulo, el precio de la nueva matrícula es el doble</a:t>
            </a:r>
            <a:endParaRPr lang="es-ES" sz="2000" dirty="0"/>
          </a:p>
        </p:txBody>
      </p:sp>
      <p:sp>
        <p:nvSpPr>
          <p:cNvPr id="18" name="Google Shape;208;p32">
            <a:extLst>
              <a:ext uri="{FF2B5EF4-FFF2-40B4-BE49-F238E27FC236}">
                <a16:creationId xmlns:a16="http://schemas.microsoft.com/office/drawing/2014/main" xmlns="" id="{ABC41149-BBD5-B062-6ACA-0C893DDE6532}"/>
              </a:ext>
            </a:extLst>
          </p:cNvPr>
          <p:cNvSpPr txBox="1">
            <a:spLocks/>
          </p:cNvSpPr>
          <p:nvPr/>
        </p:nvSpPr>
        <p:spPr>
          <a:xfrm>
            <a:off x="1015413" y="2919700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36" name="Google Shape;206;p32">
            <a:extLst>
              <a:ext uri="{FF2B5EF4-FFF2-40B4-BE49-F238E27FC236}">
                <a16:creationId xmlns:a16="http://schemas.microsoft.com/office/drawing/2014/main" xmlns="" id="{0A83DB4F-6A2A-E9FE-8F35-FFC6E2903F23}"/>
              </a:ext>
            </a:extLst>
          </p:cNvPr>
          <p:cNvSpPr txBox="1">
            <a:spLocks/>
          </p:cNvSpPr>
          <p:nvPr/>
        </p:nvSpPr>
        <p:spPr>
          <a:xfrm>
            <a:off x="2017176" y="3488492"/>
            <a:ext cx="5925345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Prácticas en empresas líderes en el sector de carácter presencial y obligatorio</a:t>
            </a:r>
            <a:endParaRPr lang="es-ES" sz="2000" dirty="0"/>
          </a:p>
        </p:txBody>
      </p:sp>
      <p:sp>
        <p:nvSpPr>
          <p:cNvPr id="38" name="Google Shape;208;p32">
            <a:extLst>
              <a:ext uri="{FF2B5EF4-FFF2-40B4-BE49-F238E27FC236}">
                <a16:creationId xmlns:a16="http://schemas.microsoft.com/office/drawing/2014/main" xmlns="" id="{B6AE0690-32AA-1553-479F-E8B09176763B}"/>
              </a:ext>
            </a:extLst>
          </p:cNvPr>
          <p:cNvSpPr txBox="1">
            <a:spLocks/>
          </p:cNvSpPr>
          <p:nvPr/>
        </p:nvSpPr>
        <p:spPr>
          <a:xfrm>
            <a:off x="1044128" y="4284927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40" name="Google Shape;222;p32">
            <a:extLst>
              <a:ext uri="{FF2B5EF4-FFF2-40B4-BE49-F238E27FC236}">
                <a16:creationId xmlns:a16="http://schemas.microsoft.com/office/drawing/2014/main" xmlns="" id="{45F160DC-A113-C1AB-A568-52A48D75D2DA}"/>
              </a:ext>
            </a:extLst>
          </p:cNvPr>
          <p:cNvSpPr/>
          <p:nvPr/>
        </p:nvSpPr>
        <p:spPr>
          <a:xfrm rot="4923684">
            <a:off x="7675864" y="3468244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" name="Google Shape;206;p32">
            <a:extLst>
              <a:ext uri="{FF2B5EF4-FFF2-40B4-BE49-F238E27FC236}">
                <a16:creationId xmlns:a16="http://schemas.microsoft.com/office/drawing/2014/main" xmlns="" id="{B190EC67-06A0-D786-E197-0EFDFDEE28BD}"/>
              </a:ext>
            </a:extLst>
          </p:cNvPr>
          <p:cNvSpPr txBox="1">
            <a:spLocks/>
          </p:cNvSpPr>
          <p:nvPr/>
        </p:nvSpPr>
        <p:spPr>
          <a:xfrm>
            <a:off x="2049074" y="3768525"/>
            <a:ext cx="5638266" cy="856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Toda la información facilitada está sujeta a modificaciones  por  cambios en la normativa legal vigente</a:t>
            </a:r>
            <a:endParaRPr lang="es-E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52"/>
          <p:cNvSpPr txBox="1">
            <a:spLocks noGrp="1"/>
          </p:cNvSpPr>
          <p:nvPr>
            <p:ph type="title"/>
          </p:nvPr>
        </p:nvSpPr>
        <p:spPr>
          <a:xfrm>
            <a:off x="503757" y="1280431"/>
            <a:ext cx="4433100" cy="82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Consulta con más detalle nuestra oferta formativa en nuestra página web: </a:t>
            </a:r>
            <a:r>
              <a:rPr lang="es-ES" sz="2400" dirty="0">
                <a:solidFill>
                  <a:schemeClr val="accent1"/>
                </a:solidFill>
              </a:rPr>
              <a:t>eshtm.es</a:t>
            </a:r>
            <a:r>
              <a:rPr lang="es-ES" sz="2400" dirty="0"/>
              <a:t/>
            </a:r>
            <a:br>
              <a:rPr lang="es-ES" sz="2400" dirty="0"/>
            </a:br>
            <a:endParaRPr sz="2400" dirty="0"/>
          </a:p>
        </p:txBody>
      </p: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A0BF429A-892E-53A1-EEFE-F8C74DC13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  <p:sp>
        <p:nvSpPr>
          <p:cNvPr id="3" name="Google Shape;205;p32">
            <a:extLst>
              <a:ext uri="{FF2B5EF4-FFF2-40B4-BE49-F238E27FC236}">
                <a16:creationId xmlns:a16="http://schemas.microsoft.com/office/drawing/2014/main" xmlns="" id="{64C1C916-0CC2-968F-632F-C8906B01AC4C}"/>
              </a:ext>
            </a:extLst>
          </p:cNvPr>
          <p:cNvSpPr txBox="1">
            <a:spLocks/>
          </p:cNvSpPr>
          <p:nvPr/>
        </p:nvSpPr>
        <p:spPr>
          <a:xfrm>
            <a:off x="1005106" y="355533"/>
            <a:ext cx="5005029" cy="464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300"/>
              <a:buFont typeface="Catamaran Black"/>
              <a:buNone/>
              <a:defRPr sz="5300" b="0" i="0" u="none" strike="noStrike" cap="none">
                <a:solidFill>
                  <a:schemeClr val="dk2"/>
                </a:solidFill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2500"/>
            </a:pPr>
            <a:r>
              <a:rPr lang="es-ES" sz="3200" dirty="0">
                <a:solidFill>
                  <a:schemeClr val="bg2"/>
                </a:solidFill>
                <a:sym typeface="Caveat"/>
              </a:rPr>
              <a:t>Visítanos en internet</a:t>
            </a:r>
          </a:p>
        </p:txBody>
      </p:sp>
      <p:sp>
        <p:nvSpPr>
          <p:cNvPr id="7" name="Google Shape;256;p35">
            <a:extLst>
              <a:ext uri="{FF2B5EF4-FFF2-40B4-BE49-F238E27FC236}">
                <a16:creationId xmlns:a16="http://schemas.microsoft.com/office/drawing/2014/main" xmlns="" id="{D196E39D-FA76-ADB6-0D21-6AD7A5526D97}"/>
              </a:ext>
            </a:extLst>
          </p:cNvPr>
          <p:cNvSpPr/>
          <p:nvPr/>
        </p:nvSpPr>
        <p:spPr>
          <a:xfrm>
            <a:off x="626743" y="804255"/>
            <a:ext cx="4666163" cy="134007"/>
          </a:xfrm>
          <a:custGeom>
            <a:avLst/>
            <a:gdLst/>
            <a:ahLst/>
            <a:cxnLst/>
            <a:rect l="l" t="t" r="r" b="b"/>
            <a:pathLst>
              <a:path w="180217" h="7541" extrusionOk="0">
                <a:moveTo>
                  <a:pt x="0" y="21"/>
                </a:moveTo>
                <a:cubicBezTo>
                  <a:pt x="16939" y="21"/>
                  <a:pt x="33749" y="3126"/>
                  <a:pt x="50673" y="3831"/>
                </a:cubicBezTo>
                <a:cubicBezTo>
                  <a:pt x="73006" y="4762"/>
                  <a:pt x="95377" y="3831"/>
                  <a:pt x="117729" y="3831"/>
                </a:cubicBezTo>
                <a:cubicBezTo>
                  <a:pt x="131699" y="3831"/>
                  <a:pt x="145669" y="3831"/>
                  <a:pt x="159639" y="3831"/>
                </a:cubicBezTo>
                <a:cubicBezTo>
                  <a:pt x="163483" y="3831"/>
                  <a:pt x="167259" y="2815"/>
                  <a:pt x="171069" y="2307"/>
                </a:cubicBezTo>
                <a:cubicBezTo>
                  <a:pt x="172995" y="2050"/>
                  <a:pt x="174879" y="1545"/>
                  <a:pt x="176784" y="1164"/>
                </a:cubicBezTo>
                <a:cubicBezTo>
                  <a:pt x="177920" y="937"/>
                  <a:pt x="180217" y="947"/>
                  <a:pt x="179070" y="783"/>
                </a:cubicBezTo>
                <a:cubicBezTo>
                  <a:pt x="167378" y="-887"/>
                  <a:pt x="155448" y="783"/>
                  <a:pt x="143637" y="783"/>
                </a:cubicBezTo>
                <a:cubicBezTo>
                  <a:pt x="116012" y="783"/>
                  <a:pt x="88388" y="3207"/>
                  <a:pt x="60960" y="6498"/>
                </a:cubicBezTo>
                <a:cubicBezTo>
                  <a:pt x="42424" y="8722"/>
                  <a:pt x="23622" y="6498"/>
                  <a:pt x="4953" y="649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" name="Google Shape;588;p52">
            <a:extLst>
              <a:ext uri="{FF2B5EF4-FFF2-40B4-BE49-F238E27FC236}">
                <a16:creationId xmlns:a16="http://schemas.microsoft.com/office/drawing/2014/main" xmlns="" id="{B5C2EB14-9EBB-FCFE-3428-2D9BF658BAA3}"/>
              </a:ext>
            </a:extLst>
          </p:cNvPr>
          <p:cNvSpPr txBox="1">
            <a:spLocks/>
          </p:cNvSpPr>
          <p:nvPr/>
        </p:nvSpPr>
        <p:spPr>
          <a:xfrm>
            <a:off x="524307" y="2622642"/>
            <a:ext cx="4433100" cy="1267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300"/>
              <a:buFont typeface="Catamaran Black"/>
              <a:buNone/>
              <a:defRPr sz="5300" b="0" i="0" u="none" strike="noStrike" cap="none">
                <a:solidFill>
                  <a:schemeClr val="dk2"/>
                </a:solidFill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400" dirty="0"/>
              <a:t>Y no te pierdas las novedades y noticias en nuestras RRSS</a:t>
            </a:r>
            <a:br>
              <a:rPr lang="es-ES" sz="2400" dirty="0"/>
            </a:br>
            <a:endParaRPr lang="es-ES" sz="2400" dirty="0"/>
          </a:p>
        </p:txBody>
      </p:sp>
      <p:grpSp>
        <p:nvGrpSpPr>
          <p:cNvPr id="12" name="Google Shape;611;p54">
            <a:extLst>
              <a:ext uri="{FF2B5EF4-FFF2-40B4-BE49-F238E27FC236}">
                <a16:creationId xmlns:a16="http://schemas.microsoft.com/office/drawing/2014/main" xmlns="" id="{E8688E06-B2DC-1BAE-BC74-A0DB0B397B8F}"/>
              </a:ext>
            </a:extLst>
          </p:cNvPr>
          <p:cNvGrpSpPr/>
          <p:nvPr/>
        </p:nvGrpSpPr>
        <p:grpSpPr>
          <a:xfrm>
            <a:off x="1019301" y="3877203"/>
            <a:ext cx="283896" cy="282667"/>
            <a:chOff x="1838450" y="2851997"/>
            <a:chExt cx="416937" cy="415132"/>
          </a:xfrm>
        </p:grpSpPr>
        <p:sp>
          <p:nvSpPr>
            <p:cNvPr id="13" name="Google Shape;612;p54">
              <a:extLst>
                <a:ext uri="{FF2B5EF4-FFF2-40B4-BE49-F238E27FC236}">
                  <a16:creationId xmlns:a16="http://schemas.microsoft.com/office/drawing/2014/main" xmlns="" id="{B2FD604C-280D-C911-ED60-669EE499A23D}"/>
                </a:ext>
              </a:extLst>
            </p:cNvPr>
            <p:cNvSpPr/>
            <p:nvPr/>
          </p:nvSpPr>
          <p:spPr>
            <a:xfrm>
              <a:off x="2156655" y="2899999"/>
              <a:ext cx="53762" cy="51342"/>
            </a:xfrm>
            <a:custGeom>
              <a:avLst/>
              <a:gdLst/>
              <a:ahLst/>
              <a:cxnLst/>
              <a:rect l="l" t="t" r="r" b="b"/>
              <a:pathLst>
                <a:path w="2799" h="2673" extrusionOk="0">
                  <a:moveTo>
                    <a:pt x="1305" y="787"/>
                  </a:moveTo>
                  <a:lnTo>
                    <a:pt x="1510" y="803"/>
                  </a:lnTo>
                  <a:lnTo>
                    <a:pt x="1824" y="944"/>
                  </a:lnTo>
                  <a:lnTo>
                    <a:pt x="1918" y="1070"/>
                  </a:lnTo>
                  <a:lnTo>
                    <a:pt x="1997" y="1211"/>
                  </a:lnTo>
                  <a:lnTo>
                    <a:pt x="1997" y="1526"/>
                  </a:lnTo>
                  <a:lnTo>
                    <a:pt x="1918" y="1667"/>
                  </a:lnTo>
                  <a:lnTo>
                    <a:pt x="1793" y="1793"/>
                  </a:lnTo>
                  <a:lnTo>
                    <a:pt x="1400" y="1887"/>
                  </a:lnTo>
                  <a:lnTo>
                    <a:pt x="1195" y="1856"/>
                  </a:lnTo>
                  <a:lnTo>
                    <a:pt x="1085" y="1824"/>
                  </a:lnTo>
                  <a:lnTo>
                    <a:pt x="834" y="1620"/>
                  </a:lnTo>
                  <a:lnTo>
                    <a:pt x="787" y="1431"/>
                  </a:lnTo>
                  <a:lnTo>
                    <a:pt x="787" y="1243"/>
                  </a:lnTo>
                  <a:lnTo>
                    <a:pt x="834" y="1007"/>
                  </a:lnTo>
                  <a:lnTo>
                    <a:pt x="959" y="834"/>
                  </a:lnTo>
                  <a:lnTo>
                    <a:pt x="1007" y="818"/>
                  </a:lnTo>
                  <a:lnTo>
                    <a:pt x="1164" y="787"/>
                  </a:lnTo>
                  <a:close/>
                  <a:moveTo>
                    <a:pt x="1117" y="1"/>
                  </a:moveTo>
                  <a:lnTo>
                    <a:pt x="834" y="48"/>
                  </a:lnTo>
                  <a:lnTo>
                    <a:pt x="708" y="80"/>
                  </a:lnTo>
                  <a:lnTo>
                    <a:pt x="409" y="268"/>
                  </a:lnTo>
                  <a:lnTo>
                    <a:pt x="142" y="614"/>
                  </a:lnTo>
                  <a:lnTo>
                    <a:pt x="1" y="1133"/>
                  </a:lnTo>
                  <a:lnTo>
                    <a:pt x="16" y="1494"/>
                  </a:lnTo>
                  <a:lnTo>
                    <a:pt x="32" y="1683"/>
                  </a:lnTo>
                  <a:lnTo>
                    <a:pt x="189" y="2044"/>
                  </a:lnTo>
                  <a:lnTo>
                    <a:pt x="441" y="2343"/>
                  </a:lnTo>
                  <a:lnTo>
                    <a:pt x="787" y="2547"/>
                  </a:lnTo>
                  <a:lnTo>
                    <a:pt x="991" y="2610"/>
                  </a:lnTo>
                  <a:lnTo>
                    <a:pt x="1211" y="2657"/>
                  </a:lnTo>
                  <a:lnTo>
                    <a:pt x="1415" y="2673"/>
                  </a:lnTo>
                  <a:lnTo>
                    <a:pt x="1588" y="2657"/>
                  </a:lnTo>
                  <a:lnTo>
                    <a:pt x="1918" y="2594"/>
                  </a:lnTo>
                  <a:lnTo>
                    <a:pt x="2217" y="2453"/>
                  </a:lnTo>
                  <a:lnTo>
                    <a:pt x="2468" y="2233"/>
                  </a:lnTo>
                  <a:lnTo>
                    <a:pt x="2563" y="2107"/>
                  </a:lnTo>
                  <a:lnTo>
                    <a:pt x="2673" y="1934"/>
                  </a:lnTo>
                  <a:lnTo>
                    <a:pt x="2798" y="1573"/>
                  </a:lnTo>
                  <a:lnTo>
                    <a:pt x="2798" y="1180"/>
                  </a:lnTo>
                  <a:lnTo>
                    <a:pt x="2688" y="803"/>
                  </a:lnTo>
                  <a:lnTo>
                    <a:pt x="2578" y="630"/>
                  </a:lnTo>
                  <a:lnTo>
                    <a:pt x="2437" y="441"/>
                  </a:lnTo>
                  <a:lnTo>
                    <a:pt x="2075" y="174"/>
                  </a:lnTo>
                  <a:lnTo>
                    <a:pt x="1620" y="17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13;p54">
              <a:extLst>
                <a:ext uri="{FF2B5EF4-FFF2-40B4-BE49-F238E27FC236}">
                  <a16:creationId xmlns:a16="http://schemas.microsoft.com/office/drawing/2014/main" xmlns="" id="{BE02293B-38EE-2F0A-B8AB-32A561A1ABB2}"/>
                </a:ext>
              </a:extLst>
            </p:cNvPr>
            <p:cNvSpPr/>
            <p:nvPr/>
          </p:nvSpPr>
          <p:spPr>
            <a:xfrm>
              <a:off x="1922371" y="2932615"/>
              <a:ext cx="257246" cy="255421"/>
            </a:xfrm>
            <a:custGeom>
              <a:avLst/>
              <a:gdLst/>
              <a:ahLst/>
              <a:cxnLst/>
              <a:rect l="l" t="t" r="r" b="b"/>
              <a:pathLst>
                <a:path w="13393" h="13298" fill="none" extrusionOk="0">
                  <a:moveTo>
                    <a:pt x="7325" y="32"/>
                  </a:moveTo>
                  <a:lnTo>
                    <a:pt x="7027" y="0"/>
                  </a:lnTo>
                  <a:lnTo>
                    <a:pt x="5895" y="32"/>
                  </a:lnTo>
                  <a:lnTo>
                    <a:pt x="4920" y="221"/>
                  </a:lnTo>
                  <a:lnTo>
                    <a:pt x="3836" y="629"/>
                  </a:lnTo>
                  <a:lnTo>
                    <a:pt x="2987" y="1132"/>
                  </a:lnTo>
                  <a:lnTo>
                    <a:pt x="2453" y="1588"/>
                  </a:lnTo>
                  <a:lnTo>
                    <a:pt x="1918" y="2122"/>
                  </a:lnTo>
                  <a:lnTo>
                    <a:pt x="1415" y="2783"/>
                  </a:lnTo>
                  <a:lnTo>
                    <a:pt x="959" y="3553"/>
                  </a:lnTo>
                  <a:lnTo>
                    <a:pt x="567" y="4449"/>
                  </a:lnTo>
                  <a:lnTo>
                    <a:pt x="378" y="4952"/>
                  </a:lnTo>
                  <a:lnTo>
                    <a:pt x="236" y="5392"/>
                  </a:lnTo>
                  <a:lnTo>
                    <a:pt x="64" y="6288"/>
                  </a:lnTo>
                  <a:lnTo>
                    <a:pt x="1" y="7168"/>
                  </a:lnTo>
                  <a:lnTo>
                    <a:pt x="48" y="8001"/>
                  </a:lnTo>
                  <a:lnTo>
                    <a:pt x="221" y="8818"/>
                  </a:lnTo>
                  <a:lnTo>
                    <a:pt x="488" y="9588"/>
                  </a:lnTo>
                  <a:lnTo>
                    <a:pt x="881" y="10327"/>
                  </a:lnTo>
                  <a:lnTo>
                    <a:pt x="1384" y="10987"/>
                  </a:lnTo>
                  <a:lnTo>
                    <a:pt x="1682" y="11302"/>
                  </a:lnTo>
                  <a:lnTo>
                    <a:pt x="2185" y="11773"/>
                  </a:lnTo>
                  <a:lnTo>
                    <a:pt x="3333" y="12512"/>
                  </a:lnTo>
                  <a:lnTo>
                    <a:pt x="4622" y="13015"/>
                  </a:lnTo>
                  <a:lnTo>
                    <a:pt x="5989" y="13266"/>
                  </a:lnTo>
                  <a:lnTo>
                    <a:pt x="6696" y="13298"/>
                  </a:lnTo>
                  <a:lnTo>
                    <a:pt x="7325" y="13282"/>
                  </a:lnTo>
                  <a:lnTo>
                    <a:pt x="8567" y="13078"/>
                  </a:lnTo>
                  <a:lnTo>
                    <a:pt x="9180" y="12889"/>
                  </a:lnTo>
                  <a:lnTo>
                    <a:pt x="9636" y="12732"/>
                  </a:lnTo>
                  <a:lnTo>
                    <a:pt x="10422" y="12355"/>
                  </a:lnTo>
                  <a:lnTo>
                    <a:pt x="11082" y="11899"/>
                  </a:lnTo>
                  <a:lnTo>
                    <a:pt x="11648" y="11412"/>
                  </a:lnTo>
                  <a:lnTo>
                    <a:pt x="12103" y="10893"/>
                  </a:lnTo>
                  <a:lnTo>
                    <a:pt x="12465" y="10359"/>
                  </a:lnTo>
                  <a:lnTo>
                    <a:pt x="12889" y="9557"/>
                  </a:lnTo>
                  <a:lnTo>
                    <a:pt x="13062" y="9054"/>
                  </a:lnTo>
                  <a:lnTo>
                    <a:pt x="13188" y="8645"/>
                  </a:lnTo>
                  <a:lnTo>
                    <a:pt x="13329" y="7797"/>
                  </a:lnTo>
                  <a:lnTo>
                    <a:pt x="13392" y="6948"/>
                  </a:lnTo>
                  <a:lnTo>
                    <a:pt x="13345" y="6130"/>
                  </a:lnTo>
                  <a:lnTo>
                    <a:pt x="13219" y="5345"/>
                  </a:lnTo>
                  <a:lnTo>
                    <a:pt x="13031" y="4606"/>
                  </a:lnTo>
                  <a:lnTo>
                    <a:pt x="12779" y="3946"/>
                  </a:lnTo>
                  <a:lnTo>
                    <a:pt x="12481" y="3380"/>
                  </a:lnTo>
                  <a:lnTo>
                    <a:pt x="12308" y="3128"/>
                  </a:lnTo>
                  <a:lnTo>
                    <a:pt x="12041" y="2767"/>
                  </a:lnTo>
                  <a:lnTo>
                    <a:pt x="11475" y="2122"/>
                  </a:lnTo>
                  <a:lnTo>
                    <a:pt x="10893" y="1557"/>
                  </a:lnTo>
                  <a:lnTo>
                    <a:pt x="10296" y="1085"/>
                  </a:lnTo>
                  <a:lnTo>
                    <a:pt x="9667" y="692"/>
                  </a:lnTo>
                  <a:lnTo>
                    <a:pt x="9023" y="393"/>
                  </a:lnTo>
                  <a:lnTo>
                    <a:pt x="8363" y="189"/>
                  </a:lnTo>
                  <a:lnTo>
                    <a:pt x="7671" y="63"/>
                  </a:lnTo>
                  <a:lnTo>
                    <a:pt x="7325" y="32"/>
                  </a:ln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14;p54">
              <a:extLst>
                <a:ext uri="{FF2B5EF4-FFF2-40B4-BE49-F238E27FC236}">
                  <a16:creationId xmlns:a16="http://schemas.microsoft.com/office/drawing/2014/main" xmlns="" id="{976EE1B0-3387-82DC-D871-3B823F694C6F}"/>
                </a:ext>
              </a:extLst>
            </p:cNvPr>
            <p:cNvSpPr/>
            <p:nvPr/>
          </p:nvSpPr>
          <p:spPr>
            <a:xfrm>
              <a:off x="1838450" y="2851997"/>
              <a:ext cx="416937" cy="415132"/>
            </a:xfrm>
            <a:custGeom>
              <a:avLst/>
              <a:gdLst/>
              <a:ahLst/>
              <a:cxnLst/>
              <a:rect l="l" t="t" r="r" b="b"/>
              <a:pathLst>
                <a:path w="21707" h="21613" fill="none" extrusionOk="0">
                  <a:moveTo>
                    <a:pt x="21565" y="4339"/>
                  </a:moveTo>
                  <a:lnTo>
                    <a:pt x="21502" y="3757"/>
                  </a:lnTo>
                  <a:lnTo>
                    <a:pt x="21266" y="2767"/>
                  </a:lnTo>
                  <a:lnTo>
                    <a:pt x="20952" y="1981"/>
                  </a:lnTo>
                  <a:lnTo>
                    <a:pt x="20575" y="1384"/>
                  </a:lnTo>
                  <a:lnTo>
                    <a:pt x="20166" y="944"/>
                  </a:lnTo>
                  <a:lnTo>
                    <a:pt x="19726" y="630"/>
                  </a:lnTo>
                  <a:lnTo>
                    <a:pt x="19113" y="315"/>
                  </a:lnTo>
                  <a:lnTo>
                    <a:pt x="18767" y="189"/>
                  </a:lnTo>
                  <a:lnTo>
                    <a:pt x="18689" y="174"/>
                  </a:lnTo>
                  <a:lnTo>
                    <a:pt x="18437" y="111"/>
                  </a:lnTo>
                  <a:lnTo>
                    <a:pt x="17290" y="48"/>
                  </a:lnTo>
                  <a:lnTo>
                    <a:pt x="14508" y="1"/>
                  </a:lnTo>
                  <a:lnTo>
                    <a:pt x="7466" y="79"/>
                  </a:lnTo>
                  <a:lnTo>
                    <a:pt x="4747" y="142"/>
                  </a:lnTo>
                  <a:lnTo>
                    <a:pt x="4024" y="189"/>
                  </a:lnTo>
                  <a:lnTo>
                    <a:pt x="2861" y="457"/>
                  </a:lnTo>
                  <a:lnTo>
                    <a:pt x="1996" y="928"/>
                  </a:lnTo>
                  <a:lnTo>
                    <a:pt x="1368" y="1494"/>
                  </a:lnTo>
                  <a:lnTo>
                    <a:pt x="943" y="2107"/>
                  </a:lnTo>
                  <a:lnTo>
                    <a:pt x="692" y="2704"/>
                  </a:lnTo>
                  <a:lnTo>
                    <a:pt x="535" y="3427"/>
                  </a:lnTo>
                  <a:lnTo>
                    <a:pt x="519" y="3632"/>
                  </a:lnTo>
                  <a:lnTo>
                    <a:pt x="393" y="5282"/>
                  </a:lnTo>
                  <a:lnTo>
                    <a:pt x="32" y="12025"/>
                  </a:lnTo>
                  <a:lnTo>
                    <a:pt x="0" y="15263"/>
                  </a:lnTo>
                  <a:lnTo>
                    <a:pt x="79" y="16960"/>
                  </a:lnTo>
                  <a:lnTo>
                    <a:pt x="157" y="17573"/>
                  </a:lnTo>
                  <a:lnTo>
                    <a:pt x="283" y="18139"/>
                  </a:lnTo>
                  <a:lnTo>
                    <a:pt x="692" y="19114"/>
                  </a:lnTo>
                  <a:lnTo>
                    <a:pt x="1258" y="19884"/>
                  </a:lnTo>
                  <a:lnTo>
                    <a:pt x="1902" y="20481"/>
                  </a:lnTo>
                  <a:lnTo>
                    <a:pt x="2562" y="20906"/>
                  </a:lnTo>
                  <a:lnTo>
                    <a:pt x="3159" y="21204"/>
                  </a:lnTo>
                  <a:lnTo>
                    <a:pt x="3851" y="21456"/>
                  </a:lnTo>
                  <a:lnTo>
                    <a:pt x="4008" y="21487"/>
                  </a:lnTo>
                  <a:lnTo>
                    <a:pt x="4040" y="21503"/>
                  </a:lnTo>
                  <a:lnTo>
                    <a:pt x="4071" y="21503"/>
                  </a:lnTo>
                  <a:lnTo>
                    <a:pt x="6004" y="21566"/>
                  </a:lnTo>
                  <a:lnTo>
                    <a:pt x="11144" y="21613"/>
                  </a:lnTo>
                  <a:lnTo>
                    <a:pt x="13439" y="21597"/>
                  </a:lnTo>
                  <a:lnTo>
                    <a:pt x="16504" y="21487"/>
                  </a:lnTo>
                  <a:lnTo>
                    <a:pt x="18091" y="21346"/>
                  </a:lnTo>
                  <a:lnTo>
                    <a:pt x="18641" y="21251"/>
                  </a:lnTo>
                  <a:lnTo>
                    <a:pt x="18909" y="21188"/>
                  </a:lnTo>
                  <a:lnTo>
                    <a:pt x="19412" y="20984"/>
                  </a:lnTo>
                  <a:lnTo>
                    <a:pt x="19852" y="20733"/>
                  </a:lnTo>
                  <a:lnTo>
                    <a:pt x="20213" y="20418"/>
                  </a:lnTo>
                  <a:lnTo>
                    <a:pt x="20669" y="19884"/>
                  </a:lnTo>
                  <a:lnTo>
                    <a:pt x="21093" y="19067"/>
                  </a:lnTo>
                  <a:lnTo>
                    <a:pt x="21361" y="18234"/>
                  </a:lnTo>
                  <a:lnTo>
                    <a:pt x="21518" y="17448"/>
                  </a:lnTo>
                  <a:lnTo>
                    <a:pt x="21581" y="16520"/>
                  </a:lnTo>
                  <a:lnTo>
                    <a:pt x="21565" y="16284"/>
                  </a:lnTo>
                  <a:lnTo>
                    <a:pt x="21612" y="14917"/>
                  </a:lnTo>
                  <a:lnTo>
                    <a:pt x="21706" y="9321"/>
                  </a:lnTo>
                  <a:lnTo>
                    <a:pt x="21659" y="5659"/>
                  </a:lnTo>
                  <a:lnTo>
                    <a:pt x="21565" y="4339"/>
                  </a:ln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2338;p75">
            <a:extLst>
              <a:ext uri="{FF2B5EF4-FFF2-40B4-BE49-F238E27FC236}">
                <a16:creationId xmlns:a16="http://schemas.microsoft.com/office/drawing/2014/main" xmlns="" id="{2B91C58E-C15A-4D66-441A-D0172726334E}"/>
              </a:ext>
            </a:extLst>
          </p:cNvPr>
          <p:cNvGrpSpPr/>
          <p:nvPr/>
        </p:nvGrpSpPr>
        <p:grpSpPr>
          <a:xfrm>
            <a:off x="994782" y="4275642"/>
            <a:ext cx="332934" cy="332965"/>
            <a:chOff x="5549861" y="3817349"/>
            <a:chExt cx="345642" cy="345674"/>
          </a:xfrm>
          <a:solidFill>
            <a:srgbClr val="88A194"/>
          </a:solidFill>
        </p:grpSpPr>
        <p:sp>
          <p:nvSpPr>
            <p:cNvPr id="17" name="Google Shape;12339;p75">
              <a:extLst>
                <a:ext uri="{FF2B5EF4-FFF2-40B4-BE49-F238E27FC236}">
                  <a16:creationId xmlns:a16="http://schemas.microsoft.com/office/drawing/2014/main" xmlns="" id="{1824DA6F-2129-9839-EB2A-F027993E3605}"/>
                </a:ext>
              </a:extLst>
            </p:cNvPr>
            <p:cNvSpPr/>
            <p:nvPr/>
          </p:nvSpPr>
          <p:spPr>
            <a:xfrm>
              <a:off x="5549861" y="3817349"/>
              <a:ext cx="345642" cy="345674"/>
            </a:xfrm>
            <a:custGeom>
              <a:avLst/>
              <a:gdLst/>
              <a:ahLst/>
              <a:cxnLst/>
              <a:rect l="l" t="t" r="r" b="b"/>
              <a:pathLst>
                <a:path w="10859" h="10860" extrusionOk="0">
                  <a:moveTo>
                    <a:pt x="5429" y="334"/>
                  </a:moveTo>
                  <a:cubicBezTo>
                    <a:pt x="8239" y="334"/>
                    <a:pt x="10513" y="2608"/>
                    <a:pt x="10513" y="5430"/>
                  </a:cubicBezTo>
                  <a:cubicBezTo>
                    <a:pt x="10513" y="8240"/>
                    <a:pt x="8227" y="10514"/>
                    <a:pt x="5429" y="10514"/>
                  </a:cubicBezTo>
                  <a:cubicBezTo>
                    <a:pt x="2619" y="10514"/>
                    <a:pt x="333" y="8240"/>
                    <a:pt x="333" y="5430"/>
                  </a:cubicBezTo>
                  <a:cubicBezTo>
                    <a:pt x="333" y="2608"/>
                    <a:pt x="2619" y="334"/>
                    <a:pt x="5429" y="334"/>
                  </a:cubicBezTo>
                  <a:close/>
                  <a:moveTo>
                    <a:pt x="5429" y="1"/>
                  </a:moveTo>
                  <a:cubicBezTo>
                    <a:pt x="3989" y="1"/>
                    <a:pt x="2619" y="560"/>
                    <a:pt x="1584" y="1584"/>
                  </a:cubicBezTo>
                  <a:cubicBezTo>
                    <a:pt x="560" y="2620"/>
                    <a:pt x="0" y="3989"/>
                    <a:pt x="0" y="5430"/>
                  </a:cubicBezTo>
                  <a:cubicBezTo>
                    <a:pt x="0" y="6871"/>
                    <a:pt x="560" y="8240"/>
                    <a:pt x="1584" y="9264"/>
                  </a:cubicBezTo>
                  <a:cubicBezTo>
                    <a:pt x="2619" y="10300"/>
                    <a:pt x="3989" y="10859"/>
                    <a:pt x="5429" y="10859"/>
                  </a:cubicBezTo>
                  <a:cubicBezTo>
                    <a:pt x="6870" y="10859"/>
                    <a:pt x="8239" y="10300"/>
                    <a:pt x="9263" y="9264"/>
                  </a:cubicBezTo>
                  <a:cubicBezTo>
                    <a:pt x="10299" y="8240"/>
                    <a:pt x="10859" y="6871"/>
                    <a:pt x="10859" y="5430"/>
                  </a:cubicBezTo>
                  <a:cubicBezTo>
                    <a:pt x="10859" y="3989"/>
                    <a:pt x="10299" y="2620"/>
                    <a:pt x="9263" y="1584"/>
                  </a:cubicBezTo>
                  <a:cubicBezTo>
                    <a:pt x="8239" y="560"/>
                    <a:pt x="6870" y="1"/>
                    <a:pt x="5429" y="1"/>
                  </a:cubicBezTo>
                  <a:close/>
                </a:path>
              </a:pathLst>
            </a:custGeom>
            <a:grpFill/>
            <a:ln>
              <a:solidFill>
                <a:srgbClr val="88A1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340;p75">
              <a:extLst>
                <a:ext uri="{FF2B5EF4-FFF2-40B4-BE49-F238E27FC236}">
                  <a16:creationId xmlns:a16="http://schemas.microsoft.com/office/drawing/2014/main" xmlns="" id="{E2DF2567-D9D2-629E-211B-B568BD9CD686}"/>
                </a:ext>
              </a:extLst>
            </p:cNvPr>
            <p:cNvSpPr/>
            <p:nvPr/>
          </p:nvSpPr>
          <p:spPr>
            <a:xfrm>
              <a:off x="5590763" y="3890208"/>
              <a:ext cx="262661" cy="200052"/>
            </a:xfrm>
            <a:custGeom>
              <a:avLst/>
              <a:gdLst/>
              <a:ahLst/>
              <a:cxnLst/>
              <a:rect l="l" t="t" r="r" b="b"/>
              <a:pathLst>
                <a:path w="8252" h="6285" extrusionOk="0">
                  <a:moveTo>
                    <a:pt x="4123" y="1"/>
                  </a:moveTo>
                  <a:cubicBezTo>
                    <a:pt x="3010" y="1"/>
                    <a:pt x="1900" y="63"/>
                    <a:pt x="799" y="188"/>
                  </a:cubicBezTo>
                  <a:cubicBezTo>
                    <a:pt x="513" y="224"/>
                    <a:pt x="287" y="450"/>
                    <a:pt x="239" y="712"/>
                  </a:cubicBezTo>
                  <a:cubicBezTo>
                    <a:pt x="1" y="2319"/>
                    <a:pt x="1" y="3963"/>
                    <a:pt x="239" y="5570"/>
                  </a:cubicBezTo>
                  <a:cubicBezTo>
                    <a:pt x="287" y="5844"/>
                    <a:pt x="513" y="6058"/>
                    <a:pt x="799" y="6082"/>
                  </a:cubicBezTo>
                  <a:cubicBezTo>
                    <a:pt x="1894" y="6201"/>
                    <a:pt x="3013" y="6284"/>
                    <a:pt x="4132" y="6284"/>
                  </a:cubicBezTo>
                  <a:cubicBezTo>
                    <a:pt x="4609" y="6284"/>
                    <a:pt x="5085" y="6260"/>
                    <a:pt x="5561" y="6249"/>
                  </a:cubicBezTo>
                  <a:cubicBezTo>
                    <a:pt x="5644" y="6249"/>
                    <a:pt x="5716" y="6177"/>
                    <a:pt x="5716" y="6070"/>
                  </a:cubicBezTo>
                  <a:cubicBezTo>
                    <a:pt x="5716" y="5963"/>
                    <a:pt x="5633" y="5891"/>
                    <a:pt x="5537" y="5891"/>
                  </a:cubicBezTo>
                  <a:cubicBezTo>
                    <a:pt x="5051" y="5914"/>
                    <a:pt x="4564" y="5925"/>
                    <a:pt x="4076" y="5925"/>
                  </a:cubicBezTo>
                  <a:cubicBezTo>
                    <a:pt x="2998" y="5925"/>
                    <a:pt x="1916" y="5868"/>
                    <a:pt x="834" y="5737"/>
                  </a:cubicBezTo>
                  <a:cubicBezTo>
                    <a:pt x="715" y="5725"/>
                    <a:pt x="620" y="5641"/>
                    <a:pt x="596" y="5498"/>
                  </a:cubicBezTo>
                  <a:cubicBezTo>
                    <a:pt x="382" y="3927"/>
                    <a:pt x="382" y="2319"/>
                    <a:pt x="596" y="736"/>
                  </a:cubicBezTo>
                  <a:cubicBezTo>
                    <a:pt x="620" y="617"/>
                    <a:pt x="715" y="522"/>
                    <a:pt x="834" y="498"/>
                  </a:cubicBezTo>
                  <a:cubicBezTo>
                    <a:pt x="1942" y="379"/>
                    <a:pt x="3037" y="319"/>
                    <a:pt x="4144" y="319"/>
                  </a:cubicBezTo>
                  <a:cubicBezTo>
                    <a:pt x="5240" y="319"/>
                    <a:pt x="6347" y="379"/>
                    <a:pt x="7442" y="498"/>
                  </a:cubicBezTo>
                  <a:cubicBezTo>
                    <a:pt x="7561" y="522"/>
                    <a:pt x="7669" y="605"/>
                    <a:pt x="7680" y="736"/>
                  </a:cubicBezTo>
                  <a:cubicBezTo>
                    <a:pt x="7907" y="2319"/>
                    <a:pt x="7907" y="3927"/>
                    <a:pt x="7680" y="5498"/>
                  </a:cubicBezTo>
                  <a:cubicBezTo>
                    <a:pt x="7669" y="5617"/>
                    <a:pt x="7561" y="5725"/>
                    <a:pt x="7442" y="5737"/>
                  </a:cubicBezTo>
                  <a:cubicBezTo>
                    <a:pt x="7085" y="5784"/>
                    <a:pt x="6752" y="5820"/>
                    <a:pt x="6395" y="5844"/>
                  </a:cubicBezTo>
                  <a:cubicBezTo>
                    <a:pt x="6299" y="5844"/>
                    <a:pt x="6228" y="5927"/>
                    <a:pt x="6228" y="6010"/>
                  </a:cubicBezTo>
                  <a:cubicBezTo>
                    <a:pt x="6228" y="6110"/>
                    <a:pt x="6299" y="6178"/>
                    <a:pt x="6386" y="6178"/>
                  </a:cubicBezTo>
                  <a:cubicBezTo>
                    <a:pt x="6393" y="6178"/>
                    <a:pt x="6399" y="6178"/>
                    <a:pt x="6406" y="6177"/>
                  </a:cubicBezTo>
                  <a:cubicBezTo>
                    <a:pt x="6764" y="6141"/>
                    <a:pt x="7121" y="6118"/>
                    <a:pt x="7478" y="6070"/>
                  </a:cubicBezTo>
                  <a:cubicBezTo>
                    <a:pt x="7764" y="6034"/>
                    <a:pt x="7978" y="5820"/>
                    <a:pt x="8026" y="5546"/>
                  </a:cubicBezTo>
                  <a:cubicBezTo>
                    <a:pt x="8252" y="3963"/>
                    <a:pt x="8252" y="2319"/>
                    <a:pt x="8014" y="712"/>
                  </a:cubicBezTo>
                  <a:cubicBezTo>
                    <a:pt x="7966" y="426"/>
                    <a:pt x="7740" y="224"/>
                    <a:pt x="7466" y="188"/>
                  </a:cubicBezTo>
                  <a:cubicBezTo>
                    <a:pt x="6353" y="63"/>
                    <a:pt x="5237" y="1"/>
                    <a:pt x="4123" y="1"/>
                  </a:cubicBezTo>
                  <a:close/>
                </a:path>
              </a:pathLst>
            </a:custGeom>
            <a:grpFill/>
            <a:ln>
              <a:solidFill>
                <a:srgbClr val="88A1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341;p75">
              <a:extLst>
                <a:ext uri="{FF2B5EF4-FFF2-40B4-BE49-F238E27FC236}">
                  <a16:creationId xmlns:a16="http://schemas.microsoft.com/office/drawing/2014/main" xmlns="" id="{58D12FE8-E2E2-3F91-BFD7-02B9C240D19A}"/>
                </a:ext>
              </a:extLst>
            </p:cNvPr>
            <p:cNvSpPr/>
            <p:nvPr/>
          </p:nvSpPr>
          <p:spPr>
            <a:xfrm>
              <a:off x="5680587" y="3935024"/>
              <a:ext cx="105389" cy="110514"/>
            </a:xfrm>
            <a:custGeom>
              <a:avLst/>
              <a:gdLst/>
              <a:ahLst/>
              <a:cxnLst/>
              <a:rect l="l" t="t" r="r" b="b"/>
              <a:pathLst>
                <a:path w="3311" h="3472" extrusionOk="0">
                  <a:moveTo>
                    <a:pt x="334" y="447"/>
                  </a:moveTo>
                  <a:lnTo>
                    <a:pt x="2763" y="1733"/>
                  </a:lnTo>
                  <a:lnTo>
                    <a:pt x="334" y="3007"/>
                  </a:lnTo>
                  <a:lnTo>
                    <a:pt x="334" y="447"/>
                  </a:lnTo>
                  <a:close/>
                  <a:moveTo>
                    <a:pt x="163" y="1"/>
                  </a:moveTo>
                  <a:cubicBezTo>
                    <a:pt x="135" y="1"/>
                    <a:pt x="108" y="7"/>
                    <a:pt x="84" y="18"/>
                  </a:cubicBezTo>
                  <a:cubicBezTo>
                    <a:pt x="36" y="54"/>
                    <a:pt x="1" y="114"/>
                    <a:pt x="1" y="173"/>
                  </a:cubicBezTo>
                  <a:lnTo>
                    <a:pt x="1" y="3293"/>
                  </a:lnTo>
                  <a:cubicBezTo>
                    <a:pt x="1" y="3352"/>
                    <a:pt x="24" y="3412"/>
                    <a:pt x="84" y="3447"/>
                  </a:cubicBezTo>
                  <a:cubicBezTo>
                    <a:pt x="120" y="3459"/>
                    <a:pt x="144" y="3471"/>
                    <a:pt x="179" y="3471"/>
                  </a:cubicBezTo>
                  <a:cubicBezTo>
                    <a:pt x="203" y="3471"/>
                    <a:pt x="239" y="3471"/>
                    <a:pt x="251" y="3459"/>
                  </a:cubicBezTo>
                  <a:lnTo>
                    <a:pt x="3227" y="1900"/>
                  </a:lnTo>
                  <a:cubicBezTo>
                    <a:pt x="3287" y="1864"/>
                    <a:pt x="3311" y="1804"/>
                    <a:pt x="3311" y="1745"/>
                  </a:cubicBezTo>
                  <a:cubicBezTo>
                    <a:pt x="3311" y="1673"/>
                    <a:pt x="3287" y="1614"/>
                    <a:pt x="3227" y="1578"/>
                  </a:cubicBezTo>
                  <a:lnTo>
                    <a:pt x="251" y="18"/>
                  </a:lnTo>
                  <a:cubicBezTo>
                    <a:pt x="221" y="7"/>
                    <a:pt x="191" y="1"/>
                    <a:pt x="163" y="1"/>
                  </a:cubicBezTo>
                  <a:close/>
                </a:path>
              </a:pathLst>
            </a:custGeom>
            <a:grpFill/>
            <a:ln>
              <a:solidFill>
                <a:srgbClr val="88A1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xmlns="" id="{027DB4A6-ED1F-4015-F657-B6428B7D444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92579" y="3443254"/>
            <a:ext cx="319120" cy="319120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A75E906B-5A93-8886-A758-02306F571512}"/>
              </a:ext>
            </a:extLst>
          </p:cNvPr>
          <p:cNvSpPr txBox="1"/>
          <p:nvPr/>
        </p:nvSpPr>
        <p:spPr>
          <a:xfrm>
            <a:off x="1358668" y="3446217"/>
            <a:ext cx="1481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88A194"/>
                </a:solidFill>
              </a:rPr>
              <a:t>@ESHTMadrid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xmlns="" id="{2ED882DC-14A1-98E8-18C2-45D6BA676132}"/>
              </a:ext>
            </a:extLst>
          </p:cNvPr>
          <p:cNvSpPr txBox="1"/>
          <p:nvPr/>
        </p:nvSpPr>
        <p:spPr>
          <a:xfrm>
            <a:off x="1358668" y="3892731"/>
            <a:ext cx="1481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88A194"/>
                </a:solidFill>
              </a:rPr>
              <a:t>@ESHTMadrid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xmlns="" id="{618B69FE-E082-0AAA-EB2F-6CD334F49BEB}"/>
              </a:ext>
            </a:extLst>
          </p:cNvPr>
          <p:cNvSpPr txBox="1"/>
          <p:nvPr/>
        </p:nvSpPr>
        <p:spPr>
          <a:xfrm>
            <a:off x="1358668" y="4339245"/>
            <a:ext cx="1481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88A194"/>
                </a:solidFill>
              </a:rPr>
              <a:t>@ESHTMadrid</a:t>
            </a:r>
          </a:p>
        </p:txBody>
      </p:sp>
      <p:pic>
        <p:nvPicPr>
          <p:cNvPr id="28" name="Imagen 27" descr="Código QR&#10;&#10;Descripción generada automáticamente">
            <a:extLst>
              <a:ext uri="{FF2B5EF4-FFF2-40B4-BE49-F238E27FC236}">
                <a16:creationId xmlns:a16="http://schemas.microsoft.com/office/drawing/2014/main" xmlns="" id="{E470142C-4B9C-F496-95BA-C9A76B96A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5576" y="1072283"/>
            <a:ext cx="2465588" cy="25136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51E35381-DF54-9F76-9AD2-B8D8E7DBA900}"/>
              </a:ext>
            </a:extLst>
          </p:cNvPr>
          <p:cNvSpPr txBox="1"/>
          <p:nvPr/>
        </p:nvSpPr>
        <p:spPr>
          <a:xfrm>
            <a:off x="5744391" y="3739081"/>
            <a:ext cx="24655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i="1" dirty="0">
                <a:solidFill>
                  <a:schemeClr val="bg2"/>
                </a:solidFill>
              </a:rPr>
              <a:t>Escanea el código con tu móvil para acceder a nuestra página web.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56;p35">
            <a:extLst>
              <a:ext uri="{FF2B5EF4-FFF2-40B4-BE49-F238E27FC236}">
                <a16:creationId xmlns:a16="http://schemas.microsoft.com/office/drawing/2014/main" xmlns="" id="{87427E07-7390-F7A6-0527-01863F761132}"/>
              </a:ext>
            </a:extLst>
          </p:cNvPr>
          <p:cNvSpPr/>
          <p:nvPr/>
        </p:nvSpPr>
        <p:spPr>
          <a:xfrm>
            <a:off x="1273803" y="683144"/>
            <a:ext cx="6596394" cy="86250"/>
          </a:xfrm>
          <a:custGeom>
            <a:avLst/>
            <a:gdLst/>
            <a:ahLst/>
            <a:cxnLst/>
            <a:rect l="l" t="t" r="r" b="b"/>
            <a:pathLst>
              <a:path w="180217" h="7541" extrusionOk="0">
                <a:moveTo>
                  <a:pt x="0" y="21"/>
                </a:moveTo>
                <a:cubicBezTo>
                  <a:pt x="16939" y="21"/>
                  <a:pt x="33749" y="3126"/>
                  <a:pt x="50673" y="3831"/>
                </a:cubicBezTo>
                <a:cubicBezTo>
                  <a:pt x="73006" y="4762"/>
                  <a:pt x="95377" y="3831"/>
                  <a:pt x="117729" y="3831"/>
                </a:cubicBezTo>
                <a:cubicBezTo>
                  <a:pt x="131699" y="3831"/>
                  <a:pt x="145669" y="3831"/>
                  <a:pt x="159639" y="3831"/>
                </a:cubicBezTo>
                <a:cubicBezTo>
                  <a:pt x="163483" y="3831"/>
                  <a:pt x="167259" y="2815"/>
                  <a:pt x="171069" y="2307"/>
                </a:cubicBezTo>
                <a:cubicBezTo>
                  <a:pt x="172995" y="2050"/>
                  <a:pt x="174879" y="1545"/>
                  <a:pt x="176784" y="1164"/>
                </a:cubicBezTo>
                <a:cubicBezTo>
                  <a:pt x="177920" y="937"/>
                  <a:pt x="180217" y="947"/>
                  <a:pt x="179070" y="783"/>
                </a:cubicBezTo>
                <a:cubicBezTo>
                  <a:pt x="167378" y="-887"/>
                  <a:pt x="155448" y="783"/>
                  <a:pt x="143637" y="783"/>
                </a:cubicBezTo>
                <a:cubicBezTo>
                  <a:pt x="116012" y="783"/>
                  <a:pt x="88388" y="3207"/>
                  <a:pt x="60960" y="6498"/>
                </a:cubicBezTo>
                <a:cubicBezTo>
                  <a:pt x="42424" y="8722"/>
                  <a:pt x="23622" y="6498"/>
                  <a:pt x="4953" y="649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8" name="Google Shape;156;p21">
            <a:extLst>
              <a:ext uri="{FF2B5EF4-FFF2-40B4-BE49-F238E27FC236}">
                <a16:creationId xmlns:a16="http://schemas.microsoft.com/office/drawing/2014/main" xmlns="" id="{4090F94C-C7F6-E4B1-8FB3-98BAA3785732}"/>
              </a:ext>
            </a:extLst>
          </p:cNvPr>
          <p:cNvSpPr/>
          <p:nvPr/>
        </p:nvSpPr>
        <p:spPr>
          <a:xfrm>
            <a:off x="212531" y="864329"/>
            <a:ext cx="8825558" cy="4197623"/>
          </a:xfrm>
          <a:custGeom>
            <a:avLst/>
            <a:gdLst/>
            <a:ahLst/>
            <a:cxnLst/>
            <a:rect l="l" t="t" r="r" b="b"/>
            <a:pathLst>
              <a:path w="241198" h="161853" extrusionOk="0">
                <a:moveTo>
                  <a:pt x="240817" y="72076"/>
                </a:moveTo>
                <a:cubicBezTo>
                  <a:pt x="240817" y="57669"/>
                  <a:pt x="238112" y="43388"/>
                  <a:pt x="237007" y="29023"/>
                </a:cubicBezTo>
                <a:cubicBezTo>
                  <a:pt x="236559" y="23193"/>
                  <a:pt x="236245" y="17345"/>
                  <a:pt x="236245" y="11497"/>
                </a:cubicBezTo>
                <a:cubicBezTo>
                  <a:pt x="236245" y="8957"/>
                  <a:pt x="237769" y="5909"/>
                  <a:pt x="236245" y="3877"/>
                </a:cubicBezTo>
                <a:cubicBezTo>
                  <a:pt x="233872" y="713"/>
                  <a:pt x="228389" y="5020"/>
                  <a:pt x="224434" y="5020"/>
                </a:cubicBezTo>
                <a:cubicBezTo>
                  <a:pt x="212733" y="5020"/>
                  <a:pt x="201075" y="6475"/>
                  <a:pt x="189382" y="6925"/>
                </a:cubicBezTo>
                <a:cubicBezTo>
                  <a:pt x="159305" y="8082"/>
                  <a:pt x="129086" y="8976"/>
                  <a:pt x="99085" y="6544"/>
                </a:cubicBezTo>
                <a:cubicBezTo>
                  <a:pt x="76797" y="4737"/>
                  <a:pt x="54390" y="4639"/>
                  <a:pt x="32029" y="4639"/>
                </a:cubicBezTo>
                <a:cubicBezTo>
                  <a:pt x="24593" y="4639"/>
                  <a:pt x="17207" y="3123"/>
                  <a:pt x="9931" y="1591"/>
                </a:cubicBezTo>
                <a:cubicBezTo>
                  <a:pt x="7557" y="1091"/>
                  <a:pt x="4148" y="-1112"/>
                  <a:pt x="2692" y="829"/>
                </a:cubicBezTo>
                <a:cubicBezTo>
                  <a:pt x="-2644" y="7944"/>
                  <a:pt x="1930" y="18605"/>
                  <a:pt x="1930" y="27499"/>
                </a:cubicBezTo>
                <a:cubicBezTo>
                  <a:pt x="1930" y="45914"/>
                  <a:pt x="1930" y="64329"/>
                  <a:pt x="1930" y="82744"/>
                </a:cubicBezTo>
                <a:cubicBezTo>
                  <a:pt x="1930" y="99254"/>
                  <a:pt x="1930" y="115764"/>
                  <a:pt x="1930" y="132274"/>
                </a:cubicBezTo>
                <a:cubicBezTo>
                  <a:pt x="1930" y="136726"/>
                  <a:pt x="1896" y="141229"/>
                  <a:pt x="2692" y="145609"/>
                </a:cubicBezTo>
                <a:cubicBezTo>
                  <a:pt x="2988" y="147238"/>
                  <a:pt x="1748" y="149568"/>
                  <a:pt x="3073" y="150562"/>
                </a:cubicBezTo>
                <a:cubicBezTo>
                  <a:pt x="7137" y="153610"/>
                  <a:pt x="13233" y="150562"/>
                  <a:pt x="18313" y="150562"/>
                </a:cubicBezTo>
                <a:cubicBezTo>
                  <a:pt x="28984" y="150562"/>
                  <a:pt x="39646" y="151324"/>
                  <a:pt x="50317" y="151324"/>
                </a:cubicBezTo>
                <a:cubicBezTo>
                  <a:pt x="67479" y="151324"/>
                  <a:pt x="84616" y="152658"/>
                  <a:pt x="101752" y="153610"/>
                </a:cubicBezTo>
                <a:cubicBezTo>
                  <a:pt x="117983" y="154512"/>
                  <a:pt x="134363" y="151815"/>
                  <a:pt x="150520" y="153610"/>
                </a:cubicBezTo>
                <a:cubicBezTo>
                  <a:pt x="170531" y="155833"/>
                  <a:pt x="190584" y="158563"/>
                  <a:pt x="210718" y="158563"/>
                </a:cubicBezTo>
                <a:cubicBezTo>
                  <a:pt x="218338" y="158563"/>
                  <a:pt x="225958" y="158563"/>
                  <a:pt x="233578" y="158563"/>
                </a:cubicBezTo>
                <a:cubicBezTo>
                  <a:pt x="236121" y="158563"/>
                  <a:pt x="241198" y="160725"/>
                  <a:pt x="241198" y="158182"/>
                </a:cubicBezTo>
                <a:cubicBezTo>
                  <a:pt x="241198" y="124906"/>
                  <a:pt x="240055" y="91636"/>
                  <a:pt x="240055" y="58360"/>
                </a:cubicBezTo>
                <a:cubicBezTo>
                  <a:pt x="240055" y="45644"/>
                  <a:pt x="238150" y="32976"/>
                  <a:pt x="238150" y="20260"/>
                </a:cubicBezTo>
                <a:cubicBezTo>
                  <a:pt x="238150" y="15935"/>
                  <a:pt x="238437" y="11502"/>
                  <a:pt x="237388" y="7306"/>
                </a:cubicBezTo>
                <a:cubicBezTo>
                  <a:pt x="237013" y="5807"/>
                  <a:pt x="238061" y="3308"/>
                  <a:pt x="236626" y="2734"/>
                </a:cubicBezTo>
                <a:cubicBezTo>
                  <a:pt x="232144" y="941"/>
                  <a:pt x="226976" y="3115"/>
                  <a:pt x="222148" y="3115"/>
                </a:cubicBezTo>
                <a:cubicBezTo>
                  <a:pt x="211987" y="3115"/>
                  <a:pt x="201829" y="2734"/>
                  <a:pt x="191668" y="2734"/>
                </a:cubicBezTo>
                <a:cubicBezTo>
                  <a:pt x="159283" y="2734"/>
                  <a:pt x="126898" y="2734"/>
                  <a:pt x="94513" y="2734"/>
                </a:cubicBezTo>
                <a:cubicBezTo>
                  <a:pt x="74179" y="2734"/>
                  <a:pt x="53887" y="448"/>
                  <a:pt x="33553" y="448"/>
                </a:cubicBezTo>
                <a:cubicBezTo>
                  <a:pt x="27076" y="448"/>
                  <a:pt x="20599" y="448"/>
                  <a:pt x="14122" y="448"/>
                </a:cubicBezTo>
                <a:cubicBezTo>
                  <a:pt x="11532" y="448"/>
                  <a:pt x="7835" y="-249"/>
                  <a:pt x="6502" y="1972"/>
                </a:cubicBezTo>
                <a:cubicBezTo>
                  <a:pt x="2446" y="8732"/>
                  <a:pt x="5631" y="17715"/>
                  <a:pt x="5359" y="25594"/>
                </a:cubicBezTo>
                <a:cubicBezTo>
                  <a:pt x="4659" y="45902"/>
                  <a:pt x="4292" y="66285"/>
                  <a:pt x="5740" y="86554"/>
                </a:cubicBezTo>
                <a:cubicBezTo>
                  <a:pt x="6881" y="102528"/>
                  <a:pt x="6051" y="118625"/>
                  <a:pt x="7645" y="134560"/>
                </a:cubicBezTo>
                <a:cubicBezTo>
                  <a:pt x="8299" y="141104"/>
                  <a:pt x="6423" y="149340"/>
                  <a:pt x="11074" y="153991"/>
                </a:cubicBezTo>
                <a:cubicBezTo>
                  <a:pt x="15214" y="158131"/>
                  <a:pt x="22766" y="153334"/>
                  <a:pt x="28600" y="152848"/>
                </a:cubicBezTo>
                <a:cubicBezTo>
                  <a:pt x="39991" y="151899"/>
                  <a:pt x="51480" y="152177"/>
                  <a:pt x="62890" y="152848"/>
                </a:cubicBezTo>
                <a:cubicBezTo>
                  <a:pt x="73420" y="153467"/>
                  <a:pt x="84170" y="151922"/>
                  <a:pt x="94513" y="153991"/>
                </a:cubicBezTo>
                <a:cubicBezTo>
                  <a:pt x="114470" y="157982"/>
                  <a:pt x="134740" y="161611"/>
                  <a:pt x="155092" y="161611"/>
                </a:cubicBezTo>
                <a:cubicBezTo>
                  <a:pt x="174142" y="161611"/>
                  <a:pt x="193192" y="161611"/>
                  <a:pt x="212242" y="161611"/>
                </a:cubicBezTo>
                <a:cubicBezTo>
                  <a:pt x="219521" y="161611"/>
                  <a:pt x="227448" y="162580"/>
                  <a:pt x="233959" y="159325"/>
                </a:cubicBezTo>
                <a:cubicBezTo>
                  <a:pt x="235972" y="158319"/>
                  <a:pt x="240754" y="159648"/>
                  <a:pt x="240436" y="157420"/>
                </a:cubicBezTo>
                <a:cubicBezTo>
                  <a:pt x="239845" y="153284"/>
                  <a:pt x="237106" y="149697"/>
                  <a:pt x="236245" y="145609"/>
                </a:cubicBezTo>
                <a:cubicBezTo>
                  <a:pt x="233576" y="132932"/>
                  <a:pt x="235864" y="119702"/>
                  <a:pt x="235864" y="106747"/>
                </a:cubicBezTo>
                <a:cubicBezTo>
                  <a:pt x="235864" y="82109"/>
                  <a:pt x="236245" y="57471"/>
                  <a:pt x="236245" y="3283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" name="Google Shape;205;p32">
            <a:extLst>
              <a:ext uri="{FF2B5EF4-FFF2-40B4-BE49-F238E27FC236}">
                <a16:creationId xmlns:a16="http://schemas.microsoft.com/office/drawing/2014/main" xmlns="" id="{7F8D111E-F069-88D3-1F73-C8805F27C08F}"/>
              </a:ext>
            </a:extLst>
          </p:cNvPr>
          <p:cNvSpPr txBox="1">
            <a:spLocks/>
          </p:cNvSpPr>
          <p:nvPr/>
        </p:nvSpPr>
        <p:spPr>
          <a:xfrm>
            <a:off x="0" y="222914"/>
            <a:ext cx="9144000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2500"/>
            </a:pPr>
            <a:r>
              <a:rPr lang="en" sz="2800" dirty="0" smtClean="0">
                <a:solidFill>
                  <a:srgbClr val="88A194"/>
                </a:solidFill>
                <a:latin typeface="Catamaran Black"/>
                <a:cs typeface="Catamaran Black"/>
                <a:sym typeface="Caveat"/>
              </a:rPr>
              <a:t>PERFIL DEL ALUMNADO DEL CICLO FORMATIVO</a:t>
            </a:r>
            <a:endParaRPr lang="es-ES" sz="2800" dirty="0">
              <a:solidFill>
                <a:schemeClr val="dk2"/>
              </a:solidFill>
              <a:latin typeface="Catamaran Black"/>
              <a:cs typeface="Catamaran Black"/>
              <a:sym typeface="Caveat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04E9878F-21D6-860A-7261-6978D05C48C6}"/>
              </a:ext>
            </a:extLst>
          </p:cNvPr>
          <p:cNvSpPr txBox="1"/>
          <p:nvPr/>
        </p:nvSpPr>
        <p:spPr>
          <a:xfrm>
            <a:off x="397043" y="986015"/>
            <a:ext cx="8534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1"/>
                </a:solidFill>
                <a:latin typeface="Caveat"/>
              </a:rPr>
              <a:t>Características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85E408AD-5A88-A533-0E3B-26D8C0C983A3}"/>
              </a:ext>
            </a:extLst>
          </p:cNvPr>
          <p:cNvSpPr txBox="1"/>
          <p:nvPr/>
        </p:nvSpPr>
        <p:spPr>
          <a:xfrm>
            <a:off x="589086" y="1450098"/>
            <a:ext cx="8072448" cy="348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100" b="1" dirty="0">
                <a:solidFill>
                  <a:schemeClr val="tx1"/>
                </a:solidFill>
                <a:latin typeface="Catamaran Medium"/>
                <a:cs typeface="Catamaran Medium"/>
              </a:rPr>
              <a:t>Idiomas</a:t>
            </a:r>
            <a:r>
              <a:rPr lang="es-ES" sz="1100" dirty="0">
                <a:solidFill>
                  <a:schemeClr val="tx1"/>
                </a:solidFill>
                <a:latin typeface="Catamaran Medium"/>
                <a:cs typeface="Catamaran Medium"/>
              </a:rPr>
              <a:t>: </a:t>
            </a:r>
            <a:r>
              <a:rPr lang="es-ES" sz="1100" dirty="0">
                <a:solidFill>
                  <a:schemeClr val="dk2"/>
                </a:solidFill>
                <a:latin typeface="Catamaran Medium"/>
                <a:cs typeface="Catamaran Medium"/>
              </a:rPr>
              <a:t>e</a:t>
            </a:r>
            <a:r>
              <a:rPr lang="es-ES" sz="1100" b="1" dirty="0">
                <a:solidFill>
                  <a:schemeClr val="dk2"/>
                </a:solidFill>
                <a:latin typeface="Catamaran Medium"/>
                <a:cs typeface="Catamaran Medium"/>
              </a:rPr>
              <a:t>l </a:t>
            </a:r>
            <a:r>
              <a:rPr lang="es-ES" sz="1100" dirty="0">
                <a:solidFill>
                  <a:schemeClr val="dk2"/>
                </a:solidFill>
                <a:latin typeface="Catamaran Medium"/>
                <a:cs typeface="Catamaran Medium"/>
              </a:rPr>
              <a:t>dominio de varios idiomas es fundamental en la industria del turismo, donde la comunicación efectiva con clientes de diferentes partes del mundo es esencial. </a:t>
            </a:r>
            <a:endParaRPr lang="es-ES" sz="1100" b="1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100" b="1" dirty="0">
                <a:solidFill>
                  <a:schemeClr val="tx1"/>
                </a:solidFill>
                <a:latin typeface="Catamaran Medium"/>
                <a:cs typeface="Catamaran Medium"/>
              </a:rPr>
              <a:t>Inquietud por aprender: </a:t>
            </a:r>
            <a:r>
              <a:rPr lang="es-ES" sz="1100" dirty="0">
                <a:solidFill>
                  <a:schemeClr val="dk2"/>
                </a:solidFill>
                <a:latin typeface="Catamaran Medium"/>
                <a:cs typeface="Catamaran Medium"/>
              </a:rPr>
              <a:t>tener una mentalidad abierta hacia la adquisición de nuevos conocimientos y habilidades, ya sea en áreas específicas de la industria del turismo como en temas más generales relacionados con la gestión, la cultura y la sostenibilidad. </a:t>
            </a:r>
            <a:endParaRPr lang="es-ES" sz="1100" b="1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100" b="1" dirty="0">
                <a:solidFill>
                  <a:schemeClr val="tx1"/>
                </a:solidFill>
                <a:latin typeface="Catamaran Medium"/>
                <a:cs typeface="Catamaran Medium"/>
              </a:rPr>
              <a:t>Atención al cliente: </a:t>
            </a:r>
            <a:r>
              <a:rPr lang="es-ES" sz="1100" b="1" dirty="0">
                <a:solidFill>
                  <a:schemeClr val="dk2"/>
                </a:solidFill>
                <a:latin typeface="Catamaran Medium"/>
                <a:cs typeface="Catamaran Medium"/>
              </a:rPr>
              <a:t>h</a:t>
            </a:r>
            <a:r>
              <a:rPr lang="es-ES" sz="1100" dirty="0">
                <a:solidFill>
                  <a:schemeClr val="dk2"/>
                </a:solidFill>
                <a:latin typeface="Catamaran Medium"/>
                <a:cs typeface="Catamaran Medium"/>
              </a:rPr>
              <a:t>abilidades como empatía, paciencia y capacidad para resolver problemas a fin de ofrecer un servicio excepcional, anticipando las necesidades de los clientes y proporcionando soluciones efectivas para garantizar una experiencia positiva.</a:t>
            </a:r>
          </a:p>
          <a:p>
            <a:pPr marL="17145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100" b="1" dirty="0">
                <a:solidFill>
                  <a:schemeClr val="tx1"/>
                </a:solidFill>
                <a:latin typeface="Catamaran Medium"/>
                <a:cs typeface="Catamaran Medium"/>
              </a:rPr>
              <a:t>Proactividad: </a:t>
            </a:r>
            <a:r>
              <a:rPr lang="es-ES" sz="1100" dirty="0">
                <a:solidFill>
                  <a:schemeClr val="dk2"/>
                </a:solidFill>
                <a:latin typeface="Catamaran Medium"/>
                <a:cs typeface="Catamaran Medium"/>
              </a:rPr>
              <a:t>iniciativa para identificar y abordar oportunidades, resolver problemas y mejorar los procesos en su entorno académico y laboral. </a:t>
            </a:r>
          </a:p>
          <a:p>
            <a:pPr marL="17145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100" b="1" dirty="0">
                <a:solidFill>
                  <a:schemeClr val="tx1"/>
                </a:solidFill>
                <a:latin typeface="Catamaran Medium"/>
                <a:cs typeface="Catamaran Medium"/>
              </a:rPr>
              <a:t>Creatividad</a:t>
            </a:r>
            <a:r>
              <a:rPr lang="es-ES" sz="1100" b="1" dirty="0">
                <a:solidFill>
                  <a:schemeClr val="dk2"/>
                </a:solidFill>
                <a:latin typeface="Catamaran Medium"/>
                <a:cs typeface="Catamaran Medium"/>
              </a:rPr>
              <a:t>: </a:t>
            </a:r>
            <a:r>
              <a:rPr lang="es-ES" sz="1100" dirty="0">
                <a:solidFill>
                  <a:schemeClr val="dk2"/>
                </a:solidFill>
                <a:latin typeface="Catamaran Medium"/>
                <a:cs typeface="Catamaran Medium"/>
              </a:rPr>
              <a:t>capacidad para generar ideas innovadoras y desarrollar propuestas originales, especialmente en roles relacionados con el diseño de experiencias turísticas o la planificación de eventos. </a:t>
            </a:r>
          </a:p>
          <a:p>
            <a:pPr marL="17145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100" b="1" dirty="0">
                <a:solidFill>
                  <a:schemeClr val="tx1"/>
                </a:solidFill>
                <a:latin typeface="Catamaran Medium"/>
                <a:cs typeface="Catamaran Medium"/>
              </a:rPr>
              <a:t>Cultura general: </a:t>
            </a:r>
            <a:r>
              <a:rPr lang="es-ES" sz="1100" dirty="0">
                <a:solidFill>
                  <a:schemeClr val="dk2"/>
                </a:solidFill>
                <a:latin typeface="Catamaran Medium"/>
                <a:cs typeface="Catamaran Medium"/>
              </a:rPr>
              <a:t>requieren de una sólida comprensión de la geografía mundial, la historia y la cultura de diversos destinos turísticos. Además, estar al tanto de las tendencias actuales y los eventos relevantes en la industria del turismo les proporcionaría una base sólida para sus estudios y futuras carreras.</a:t>
            </a:r>
          </a:p>
          <a:p>
            <a:pPr marL="180975" indent="-180975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100" b="1" dirty="0">
                <a:solidFill>
                  <a:schemeClr val="tx1"/>
                </a:solidFill>
                <a:latin typeface="Catamaran Medium"/>
                <a:ea typeface="+mn-ea"/>
                <a:cs typeface="Catamaran Medium"/>
              </a:rPr>
              <a:t>Hábitos de estudio: </a:t>
            </a:r>
            <a:r>
              <a:rPr lang="es-ES" sz="1100" dirty="0">
                <a:solidFill>
                  <a:schemeClr val="bg2"/>
                </a:solidFill>
                <a:latin typeface="Catamaran Medium"/>
                <a:ea typeface="+mn-ea"/>
                <a:cs typeface="Catamaran Medium"/>
              </a:rPr>
              <a:t>ciertos módulos requieren carga teórica que implica la adquisición de hábitos de estudio para garantizar su superación.</a:t>
            </a:r>
          </a:p>
          <a:p>
            <a:pPr algn="just"/>
            <a:endParaRPr lang="es-ES" sz="1100" dirty="0">
              <a:solidFill>
                <a:schemeClr val="dk2"/>
              </a:solidFill>
              <a:latin typeface="Catamaran Medium"/>
              <a:cs typeface="Catamaran Medium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311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Logotipo, Icono&#10;&#10;Descripción generada automáticamente">
            <a:extLst>
              <a:ext uri="{FF2B5EF4-FFF2-40B4-BE49-F238E27FC236}">
                <a16:creationId xmlns:a16="http://schemas.microsoft.com/office/drawing/2014/main" xmlns="" id="{706188E3-E707-3220-6798-721C4A96E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873B9B2-B444-28FF-A8DF-A5220B1F1C8A}"/>
              </a:ext>
            </a:extLst>
          </p:cNvPr>
          <p:cNvSpPr/>
          <p:nvPr/>
        </p:nvSpPr>
        <p:spPr>
          <a:xfrm>
            <a:off x="0" y="1039133"/>
            <a:ext cx="9192124" cy="43084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Google Shape;532;p49">
            <a:extLst>
              <a:ext uri="{FF2B5EF4-FFF2-40B4-BE49-F238E27FC236}">
                <a16:creationId xmlns:a16="http://schemas.microsoft.com/office/drawing/2014/main" xmlns="" id="{FC77FD49-B366-90F1-1A79-04A14DB6B0CF}"/>
              </a:ext>
            </a:extLst>
          </p:cNvPr>
          <p:cNvSpPr txBox="1">
            <a:spLocks/>
          </p:cNvSpPr>
          <p:nvPr/>
        </p:nvSpPr>
        <p:spPr>
          <a:xfrm>
            <a:off x="155496" y="1045105"/>
            <a:ext cx="5678905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400" b="1" dirty="0">
                <a:latin typeface="Caveat"/>
                <a:ea typeface="Caveat"/>
                <a:cs typeface="Caveat"/>
                <a:sym typeface="Caveat"/>
              </a:rPr>
              <a:t>Algunas salidas profesionales: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9817358C-E97C-3C36-35E1-81D01469F10D}"/>
              </a:ext>
            </a:extLst>
          </p:cNvPr>
          <p:cNvSpPr txBox="1"/>
          <p:nvPr/>
        </p:nvSpPr>
        <p:spPr>
          <a:xfrm>
            <a:off x="419770" y="1580563"/>
            <a:ext cx="83044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algn="l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Subdirector / subdirectora de </a:t>
            </a:r>
            <a:r>
              <a:rPr lang="es-ES" dirty="0" smtClean="0">
                <a:solidFill>
                  <a:schemeClr val="dk2"/>
                </a:solidFill>
                <a:latin typeface="Catamaran Medium"/>
                <a:cs typeface="Catamaran Medium"/>
              </a:rPr>
              <a:t>agencias de viajes.</a:t>
            </a:r>
          </a:p>
          <a:p>
            <a:pPr marL="180975" indent="-180975" algn="l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s-ES" dirty="0" smtClean="0">
                <a:solidFill>
                  <a:schemeClr val="dk2"/>
                </a:solidFill>
                <a:latin typeface="Catamaran Medium"/>
                <a:cs typeface="Catamaran Medium"/>
              </a:rPr>
              <a:t>Departamento de reservas de Turoperadores.</a:t>
            </a:r>
          </a:p>
          <a:p>
            <a:pPr marL="180975" indent="-180975" algn="l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s-ES" dirty="0" smtClean="0">
                <a:solidFill>
                  <a:schemeClr val="dk2"/>
                </a:solidFill>
                <a:latin typeface="Catamaran Medium"/>
                <a:cs typeface="Catamaran Medium"/>
              </a:rPr>
              <a:t>Centrales de reservas turísticas.</a:t>
            </a:r>
            <a:endParaRPr lang="es-ES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80975" indent="-180975" algn="l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s-ES" dirty="0" smtClean="0">
                <a:solidFill>
                  <a:schemeClr val="dk2"/>
                </a:solidFill>
                <a:latin typeface="Catamaran Medium"/>
                <a:cs typeface="Catamaran Medium"/>
              </a:rPr>
              <a:t>Coordinador 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/ coordinadora de eventos</a:t>
            </a:r>
            <a:r>
              <a:rPr lang="es-ES" dirty="0" smtClean="0">
                <a:solidFill>
                  <a:schemeClr val="dk2"/>
                </a:solidFill>
                <a:latin typeface="Catamaran Medium"/>
                <a:cs typeface="Catamaran Medium"/>
              </a:rPr>
              <a:t>.</a:t>
            </a:r>
            <a:endParaRPr lang="es-ES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80975" indent="-180975" algn="l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Técnica / técnico de empresa de consultoría turística.</a:t>
            </a:r>
          </a:p>
          <a:p>
            <a:pPr marL="180975" indent="-180975" algn="l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Asistente en medios de transporte terrestre, </a:t>
            </a:r>
            <a:r>
              <a:rPr lang="es-ES" dirty="0" smtClean="0">
                <a:solidFill>
                  <a:schemeClr val="dk2"/>
                </a:solidFill>
                <a:latin typeface="Catamaran Medium"/>
                <a:cs typeface="Catamaran Medium"/>
              </a:rPr>
              <a:t>aéreo 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o marítimo.</a:t>
            </a:r>
          </a:p>
          <a:p>
            <a:pPr marL="180975" indent="-180975" algn="l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Encargada / encargado de facturación en terminales de transporte.</a:t>
            </a:r>
          </a:p>
          <a:p>
            <a:pPr marL="180975" indent="-180975" algn="l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Asistente en ferias, congresos y convenciones.</a:t>
            </a:r>
          </a:p>
          <a:p>
            <a:endParaRPr lang="es-ES" dirty="0"/>
          </a:p>
        </p:txBody>
      </p:sp>
      <p:sp>
        <p:nvSpPr>
          <p:cNvPr id="16" name="Google Shape;532;p49">
            <a:extLst>
              <a:ext uri="{FF2B5EF4-FFF2-40B4-BE49-F238E27FC236}">
                <a16:creationId xmlns:a16="http://schemas.microsoft.com/office/drawing/2014/main" xmlns="" id="{6B298CB6-EF03-9AF3-0C45-B8758263573E}"/>
              </a:ext>
            </a:extLst>
          </p:cNvPr>
          <p:cNvSpPr txBox="1">
            <a:spLocks/>
          </p:cNvSpPr>
          <p:nvPr/>
        </p:nvSpPr>
        <p:spPr>
          <a:xfrm>
            <a:off x="144381" y="3924391"/>
            <a:ext cx="2817507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500" b="1" dirty="0">
                <a:solidFill>
                  <a:schemeClr val="accent1">
                    <a:lumMod val="75000"/>
                  </a:schemeClr>
                </a:solidFill>
                <a:latin typeface="Caveat"/>
                <a:ea typeface="Caveat"/>
                <a:cs typeface="Caveat"/>
                <a:sym typeface="Caveat"/>
              </a:rPr>
              <a:t>Seguir estudiando: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xmlns="" id="{BF83A863-46BC-A276-C832-53D3738A5187}"/>
              </a:ext>
            </a:extLst>
          </p:cNvPr>
          <p:cNvSpPr txBox="1"/>
          <p:nvPr/>
        </p:nvSpPr>
        <p:spPr>
          <a:xfrm>
            <a:off x="272161" y="4404641"/>
            <a:ext cx="8703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Otro </a:t>
            </a:r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</a:rPr>
              <a:t>CFGS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 con la posibilidad de convalidar módulos profesionales, </a:t>
            </a:r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</a:rPr>
              <a:t>Grados universitarios 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(Turismo, Historia, Lenguas Modernas, Estudios Ingleses, Geografía y Ordenación del Territorio…) o incorporación al </a:t>
            </a:r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</a:rPr>
              <a:t>mercado laboral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.</a:t>
            </a:r>
            <a:endParaRPr lang="es-ES" b="1" dirty="0">
              <a:solidFill>
                <a:schemeClr val="dk2"/>
              </a:solidFill>
              <a:latin typeface="Catamaran Medium"/>
              <a:cs typeface="Catamaran Medium"/>
            </a:endParaRPr>
          </a:p>
        </p:txBody>
      </p:sp>
      <p:sp>
        <p:nvSpPr>
          <p:cNvPr id="38" name="Google Shape;473;p46">
            <a:extLst>
              <a:ext uri="{FF2B5EF4-FFF2-40B4-BE49-F238E27FC236}">
                <a16:creationId xmlns:a16="http://schemas.microsoft.com/office/drawing/2014/main" xmlns="" id="{FE311AB5-8C8F-B498-DD86-E99FE08B65FF}"/>
              </a:ext>
            </a:extLst>
          </p:cNvPr>
          <p:cNvSpPr txBox="1">
            <a:spLocks/>
          </p:cNvSpPr>
          <p:nvPr/>
        </p:nvSpPr>
        <p:spPr>
          <a:xfrm>
            <a:off x="2151471" y="284097"/>
            <a:ext cx="5294133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2800" dirty="0">
                <a:solidFill>
                  <a:schemeClr val="dk2"/>
                </a:solidFill>
                <a:latin typeface="Catamaran Black"/>
                <a:cs typeface="Catamaran Black"/>
              </a:rPr>
              <a:t>Salidas profesionales y formativas</a:t>
            </a:r>
          </a:p>
        </p:txBody>
      </p:sp>
      <p:sp>
        <p:nvSpPr>
          <p:cNvPr id="39" name="Google Shape;256;p35">
            <a:extLst>
              <a:ext uri="{FF2B5EF4-FFF2-40B4-BE49-F238E27FC236}">
                <a16:creationId xmlns:a16="http://schemas.microsoft.com/office/drawing/2014/main" xmlns="" id="{4E33C98F-9841-2459-7CC7-CF62AAC14CC3}"/>
              </a:ext>
            </a:extLst>
          </p:cNvPr>
          <p:cNvSpPr/>
          <p:nvPr/>
        </p:nvSpPr>
        <p:spPr>
          <a:xfrm>
            <a:off x="2002453" y="608295"/>
            <a:ext cx="5377892" cy="118059"/>
          </a:xfrm>
          <a:custGeom>
            <a:avLst/>
            <a:gdLst/>
            <a:ahLst/>
            <a:cxnLst/>
            <a:rect l="l" t="t" r="r" b="b"/>
            <a:pathLst>
              <a:path w="180217" h="7541" extrusionOk="0">
                <a:moveTo>
                  <a:pt x="0" y="21"/>
                </a:moveTo>
                <a:cubicBezTo>
                  <a:pt x="16939" y="21"/>
                  <a:pt x="33749" y="3126"/>
                  <a:pt x="50673" y="3831"/>
                </a:cubicBezTo>
                <a:cubicBezTo>
                  <a:pt x="73006" y="4762"/>
                  <a:pt x="95377" y="3831"/>
                  <a:pt x="117729" y="3831"/>
                </a:cubicBezTo>
                <a:cubicBezTo>
                  <a:pt x="131699" y="3831"/>
                  <a:pt x="145669" y="3831"/>
                  <a:pt x="159639" y="3831"/>
                </a:cubicBezTo>
                <a:cubicBezTo>
                  <a:pt x="163483" y="3831"/>
                  <a:pt x="167259" y="2815"/>
                  <a:pt x="171069" y="2307"/>
                </a:cubicBezTo>
                <a:cubicBezTo>
                  <a:pt x="172995" y="2050"/>
                  <a:pt x="174879" y="1545"/>
                  <a:pt x="176784" y="1164"/>
                </a:cubicBezTo>
                <a:cubicBezTo>
                  <a:pt x="177920" y="937"/>
                  <a:pt x="180217" y="947"/>
                  <a:pt x="179070" y="783"/>
                </a:cubicBezTo>
                <a:cubicBezTo>
                  <a:pt x="167378" y="-887"/>
                  <a:pt x="155448" y="783"/>
                  <a:pt x="143637" y="783"/>
                </a:cubicBezTo>
                <a:cubicBezTo>
                  <a:pt x="116012" y="783"/>
                  <a:pt x="88388" y="3207"/>
                  <a:pt x="60960" y="6498"/>
                </a:cubicBezTo>
                <a:cubicBezTo>
                  <a:pt x="42424" y="8722"/>
                  <a:pt x="23622" y="6498"/>
                  <a:pt x="4953" y="649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6592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5"/>
          <p:cNvSpPr txBox="1">
            <a:spLocks noGrp="1"/>
          </p:cNvSpPr>
          <p:nvPr>
            <p:ph type="title"/>
          </p:nvPr>
        </p:nvSpPr>
        <p:spPr>
          <a:xfrm>
            <a:off x="534647" y="389008"/>
            <a:ext cx="8423999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dirty="0"/>
              <a:t>¿Por qué elegir esta familia profesional?</a:t>
            </a:r>
            <a:endParaRPr sz="3300" b="0" dirty="0">
              <a:latin typeface="Catamaran Black"/>
              <a:ea typeface="Catamaran Black"/>
              <a:cs typeface="Catamaran Black"/>
              <a:sym typeface="Catamaran Black"/>
            </a:endParaRPr>
          </a:p>
        </p:txBody>
      </p: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B74FD3A1-E8B0-45DF-FBE2-284C9560C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  <p:sp>
        <p:nvSpPr>
          <p:cNvPr id="3" name="Google Shape;256;p35">
            <a:extLst>
              <a:ext uri="{FF2B5EF4-FFF2-40B4-BE49-F238E27FC236}">
                <a16:creationId xmlns:a16="http://schemas.microsoft.com/office/drawing/2014/main" xmlns="" id="{C4799DDB-25A8-EF6B-1119-4C15D2CCDEC6}"/>
              </a:ext>
            </a:extLst>
          </p:cNvPr>
          <p:cNvSpPr/>
          <p:nvPr/>
        </p:nvSpPr>
        <p:spPr>
          <a:xfrm>
            <a:off x="1152071" y="813078"/>
            <a:ext cx="7271926" cy="51270"/>
          </a:xfrm>
          <a:custGeom>
            <a:avLst/>
            <a:gdLst/>
            <a:ahLst/>
            <a:cxnLst/>
            <a:rect l="l" t="t" r="r" b="b"/>
            <a:pathLst>
              <a:path w="180217" h="7541" extrusionOk="0">
                <a:moveTo>
                  <a:pt x="0" y="21"/>
                </a:moveTo>
                <a:cubicBezTo>
                  <a:pt x="16939" y="21"/>
                  <a:pt x="33749" y="3126"/>
                  <a:pt x="50673" y="3831"/>
                </a:cubicBezTo>
                <a:cubicBezTo>
                  <a:pt x="73006" y="4762"/>
                  <a:pt x="95377" y="3831"/>
                  <a:pt x="117729" y="3831"/>
                </a:cubicBezTo>
                <a:cubicBezTo>
                  <a:pt x="131699" y="3831"/>
                  <a:pt x="145669" y="3831"/>
                  <a:pt x="159639" y="3831"/>
                </a:cubicBezTo>
                <a:cubicBezTo>
                  <a:pt x="163483" y="3831"/>
                  <a:pt x="167259" y="2815"/>
                  <a:pt x="171069" y="2307"/>
                </a:cubicBezTo>
                <a:cubicBezTo>
                  <a:pt x="172995" y="2050"/>
                  <a:pt x="174879" y="1545"/>
                  <a:pt x="176784" y="1164"/>
                </a:cubicBezTo>
                <a:cubicBezTo>
                  <a:pt x="177920" y="937"/>
                  <a:pt x="180217" y="947"/>
                  <a:pt x="179070" y="783"/>
                </a:cubicBezTo>
                <a:cubicBezTo>
                  <a:pt x="167378" y="-887"/>
                  <a:pt x="155448" y="783"/>
                  <a:pt x="143637" y="783"/>
                </a:cubicBezTo>
                <a:cubicBezTo>
                  <a:pt x="116012" y="783"/>
                  <a:pt x="88388" y="3207"/>
                  <a:pt x="60960" y="6498"/>
                </a:cubicBezTo>
                <a:cubicBezTo>
                  <a:pt x="42424" y="8722"/>
                  <a:pt x="23622" y="6498"/>
                  <a:pt x="4953" y="649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8" name="Google Shape;451;p45">
            <a:extLst>
              <a:ext uri="{FF2B5EF4-FFF2-40B4-BE49-F238E27FC236}">
                <a16:creationId xmlns:a16="http://schemas.microsoft.com/office/drawing/2014/main" xmlns="" id="{182A0B9B-710B-BD08-5B53-AA8A345754E1}"/>
              </a:ext>
            </a:extLst>
          </p:cNvPr>
          <p:cNvSpPr/>
          <p:nvPr/>
        </p:nvSpPr>
        <p:spPr>
          <a:xfrm rot="-5400000">
            <a:off x="868087" y="1171475"/>
            <a:ext cx="1588800" cy="231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52;p45">
            <a:extLst>
              <a:ext uri="{FF2B5EF4-FFF2-40B4-BE49-F238E27FC236}">
                <a16:creationId xmlns:a16="http://schemas.microsoft.com/office/drawing/2014/main" xmlns="" id="{8EEFA8BB-119B-2411-D9A0-4D1769FDDC01}"/>
              </a:ext>
            </a:extLst>
          </p:cNvPr>
          <p:cNvSpPr/>
          <p:nvPr/>
        </p:nvSpPr>
        <p:spPr>
          <a:xfrm rot="-5400000">
            <a:off x="3299548" y="1164813"/>
            <a:ext cx="1588800" cy="231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453;p45">
            <a:extLst>
              <a:ext uri="{FF2B5EF4-FFF2-40B4-BE49-F238E27FC236}">
                <a16:creationId xmlns:a16="http://schemas.microsoft.com/office/drawing/2014/main" xmlns="" id="{9C085C66-85E5-BD41-9342-AE5F23095171}"/>
              </a:ext>
            </a:extLst>
          </p:cNvPr>
          <p:cNvSpPr/>
          <p:nvPr/>
        </p:nvSpPr>
        <p:spPr>
          <a:xfrm rot="-5400000">
            <a:off x="5396667" y="1490146"/>
            <a:ext cx="1588800" cy="167985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455;p45">
            <a:extLst>
              <a:ext uri="{FF2B5EF4-FFF2-40B4-BE49-F238E27FC236}">
                <a16:creationId xmlns:a16="http://schemas.microsoft.com/office/drawing/2014/main" xmlns="" id="{C00CC473-92F3-8B8E-8BD9-08CEC309ADD1}"/>
              </a:ext>
            </a:extLst>
          </p:cNvPr>
          <p:cNvSpPr txBox="1">
            <a:spLocks/>
          </p:cNvSpPr>
          <p:nvPr/>
        </p:nvSpPr>
        <p:spPr>
          <a:xfrm>
            <a:off x="499824" y="1705101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000"/>
              </a:lnSpc>
              <a:buClr>
                <a:schemeClr val="dk1"/>
              </a:buClr>
              <a:buSzPts val="2500"/>
            </a:pPr>
            <a:r>
              <a:rPr lang="es-ES" sz="2000" b="1" dirty="0">
                <a:solidFill>
                  <a:schemeClr val="dk1"/>
                </a:solidFill>
                <a:latin typeface="Caveat"/>
                <a:sym typeface="Caveat"/>
              </a:rPr>
              <a:t>España el 2º país más visitado del mundo </a:t>
            </a:r>
          </a:p>
        </p:txBody>
      </p:sp>
      <p:sp>
        <p:nvSpPr>
          <p:cNvPr id="32" name="Google Shape;456;p45">
            <a:extLst>
              <a:ext uri="{FF2B5EF4-FFF2-40B4-BE49-F238E27FC236}">
                <a16:creationId xmlns:a16="http://schemas.microsoft.com/office/drawing/2014/main" xmlns="" id="{EA53C107-2E57-4616-B5F6-5BF207B187F4}"/>
              </a:ext>
            </a:extLst>
          </p:cNvPr>
          <p:cNvSpPr txBox="1">
            <a:spLocks/>
          </p:cNvSpPr>
          <p:nvPr/>
        </p:nvSpPr>
        <p:spPr>
          <a:xfrm>
            <a:off x="513379" y="2264158"/>
            <a:ext cx="23172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En </a:t>
            </a:r>
            <a:r>
              <a:rPr lang="es-ES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2025 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llegaron a España </a:t>
            </a:r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más de </a:t>
            </a:r>
            <a:r>
              <a:rPr lang="es-ES" b="1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90 </a:t>
            </a:r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millones 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de turistas.</a:t>
            </a:r>
          </a:p>
        </p:txBody>
      </p:sp>
      <p:sp>
        <p:nvSpPr>
          <p:cNvPr id="33" name="Google Shape;457;p45">
            <a:extLst>
              <a:ext uri="{FF2B5EF4-FFF2-40B4-BE49-F238E27FC236}">
                <a16:creationId xmlns:a16="http://schemas.microsoft.com/office/drawing/2014/main" xmlns="" id="{0B9AA34F-6879-02AE-D2E0-2B6182B4DB98}"/>
              </a:ext>
            </a:extLst>
          </p:cNvPr>
          <p:cNvSpPr txBox="1">
            <a:spLocks/>
          </p:cNvSpPr>
          <p:nvPr/>
        </p:nvSpPr>
        <p:spPr>
          <a:xfrm>
            <a:off x="5351777" y="1691458"/>
            <a:ext cx="158036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2500"/>
            </a:pPr>
            <a:r>
              <a:rPr lang="es-ES" sz="2500" b="1" dirty="0">
                <a:solidFill>
                  <a:schemeClr val="dk1"/>
                </a:solidFill>
                <a:latin typeface="Caveat"/>
                <a:sym typeface="Caveat"/>
              </a:rPr>
              <a:t>PIB</a:t>
            </a:r>
          </a:p>
        </p:txBody>
      </p:sp>
      <p:sp>
        <p:nvSpPr>
          <p:cNvPr id="35" name="Google Shape;459;p45">
            <a:extLst>
              <a:ext uri="{FF2B5EF4-FFF2-40B4-BE49-F238E27FC236}">
                <a16:creationId xmlns:a16="http://schemas.microsoft.com/office/drawing/2014/main" xmlns="" id="{55CB835D-D66E-83B3-6BB5-1FF435CF0A6A}"/>
              </a:ext>
            </a:extLst>
          </p:cNvPr>
          <p:cNvSpPr txBox="1">
            <a:spLocks/>
          </p:cNvSpPr>
          <p:nvPr/>
        </p:nvSpPr>
        <p:spPr>
          <a:xfrm>
            <a:off x="2933543" y="1698439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000"/>
              </a:lnSpc>
              <a:buClr>
                <a:schemeClr val="dk1"/>
              </a:buClr>
              <a:buSzPts val="2500"/>
            </a:pPr>
            <a:r>
              <a:rPr lang="es-ES" sz="2000" b="1" dirty="0">
                <a:solidFill>
                  <a:schemeClr val="dk1"/>
                </a:solidFill>
                <a:latin typeface="Caveat"/>
                <a:sym typeface="Caveat"/>
              </a:rPr>
              <a:t>Alta inversión </a:t>
            </a:r>
          </a:p>
          <a:p>
            <a:pPr algn="ctr">
              <a:lnSpc>
                <a:spcPts val="2000"/>
              </a:lnSpc>
              <a:buClr>
                <a:schemeClr val="dk1"/>
              </a:buClr>
              <a:buSzPts val="2500"/>
            </a:pPr>
            <a:r>
              <a:rPr lang="es-ES" sz="2000" b="1" dirty="0">
                <a:solidFill>
                  <a:schemeClr val="dk1"/>
                </a:solidFill>
                <a:latin typeface="Caveat"/>
                <a:sym typeface="Caveat"/>
              </a:rPr>
              <a:t>en el sector</a:t>
            </a:r>
          </a:p>
        </p:txBody>
      </p:sp>
      <p:sp>
        <p:nvSpPr>
          <p:cNvPr id="36" name="Google Shape;460;p45">
            <a:extLst>
              <a:ext uri="{FF2B5EF4-FFF2-40B4-BE49-F238E27FC236}">
                <a16:creationId xmlns:a16="http://schemas.microsoft.com/office/drawing/2014/main" xmlns="" id="{E98674EE-8A39-686A-E789-8BAF600E2C3F}"/>
              </a:ext>
            </a:extLst>
          </p:cNvPr>
          <p:cNvSpPr txBox="1">
            <a:spLocks/>
          </p:cNvSpPr>
          <p:nvPr/>
        </p:nvSpPr>
        <p:spPr>
          <a:xfrm>
            <a:off x="2989804" y="2257496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Un gasto turístico de </a:t>
            </a:r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</a:rPr>
              <a:t>más de </a:t>
            </a:r>
            <a:r>
              <a:rPr lang="es-ES" b="1" dirty="0" smtClean="0">
                <a:solidFill>
                  <a:schemeClr val="dk2"/>
                </a:solidFill>
                <a:latin typeface="Catamaran Medium"/>
                <a:cs typeface="Catamaran Medium"/>
              </a:rPr>
              <a:t>100.000 </a:t>
            </a:r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</a:rPr>
              <a:t>millones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  de euros.</a:t>
            </a:r>
          </a:p>
        </p:txBody>
      </p:sp>
      <p:sp>
        <p:nvSpPr>
          <p:cNvPr id="37" name="Google Shape;461;p45"/>
          <p:cNvSpPr/>
          <p:nvPr/>
        </p:nvSpPr>
        <p:spPr>
          <a:xfrm rot="8298062">
            <a:off x="1175732" y="1125959"/>
            <a:ext cx="971109" cy="830757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8" name="Google Shape;462;p45"/>
          <p:cNvSpPr/>
          <p:nvPr/>
        </p:nvSpPr>
        <p:spPr>
          <a:xfrm rot="9172808">
            <a:off x="3574832" y="1070813"/>
            <a:ext cx="995665" cy="851687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9" name="Google Shape;463;p45"/>
          <p:cNvSpPr/>
          <p:nvPr/>
        </p:nvSpPr>
        <p:spPr>
          <a:xfrm rot="-9172783" flipH="1">
            <a:off x="5671583" y="1052304"/>
            <a:ext cx="1038968" cy="888699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43" name="Google Shape;460;p45">
            <a:extLst>
              <a:ext uri="{FF2B5EF4-FFF2-40B4-BE49-F238E27FC236}">
                <a16:creationId xmlns:a16="http://schemas.microsoft.com/office/drawing/2014/main" xmlns="" id="{0331946C-97D3-21DD-BF48-0A9FD8A26510}"/>
              </a:ext>
            </a:extLst>
          </p:cNvPr>
          <p:cNvSpPr txBox="1">
            <a:spLocks/>
          </p:cNvSpPr>
          <p:nvPr/>
        </p:nvSpPr>
        <p:spPr>
          <a:xfrm>
            <a:off x="5383541" y="2258403"/>
            <a:ext cx="1645395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Supone un </a:t>
            </a:r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</a:rPr>
              <a:t>12,8% del PBI 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en España</a:t>
            </a:r>
          </a:p>
        </p:txBody>
      </p:sp>
      <p:sp>
        <p:nvSpPr>
          <p:cNvPr id="44" name="Google Shape;453;p45">
            <a:extLst>
              <a:ext uri="{FF2B5EF4-FFF2-40B4-BE49-F238E27FC236}">
                <a16:creationId xmlns:a16="http://schemas.microsoft.com/office/drawing/2014/main" xmlns="" id="{74032F1B-DE09-72C7-02DF-DCBC07837B09}"/>
              </a:ext>
            </a:extLst>
          </p:cNvPr>
          <p:cNvSpPr/>
          <p:nvPr/>
        </p:nvSpPr>
        <p:spPr>
          <a:xfrm rot="-5400000">
            <a:off x="7168710" y="1470176"/>
            <a:ext cx="1588800" cy="167985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7;p45">
            <a:extLst>
              <a:ext uri="{FF2B5EF4-FFF2-40B4-BE49-F238E27FC236}">
                <a16:creationId xmlns:a16="http://schemas.microsoft.com/office/drawing/2014/main" xmlns="" id="{5A65BA06-79A1-7DD6-9CDE-FD64BCA0DA02}"/>
              </a:ext>
            </a:extLst>
          </p:cNvPr>
          <p:cNvSpPr txBox="1">
            <a:spLocks/>
          </p:cNvSpPr>
          <p:nvPr/>
        </p:nvSpPr>
        <p:spPr>
          <a:xfrm>
            <a:off x="7123820" y="1671488"/>
            <a:ext cx="158036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2500"/>
            </a:pPr>
            <a:r>
              <a:rPr lang="es-ES" sz="2500" b="1" dirty="0">
                <a:solidFill>
                  <a:schemeClr val="dk1"/>
                </a:solidFill>
                <a:latin typeface="Caveat"/>
                <a:sym typeface="Caveat"/>
              </a:rPr>
              <a:t>Empleo</a:t>
            </a:r>
          </a:p>
        </p:txBody>
      </p:sp>
      <p:sp>
        <p:nvSpPr>
          <p:cNvPr id="46" name="Google Shape;463;p45">
            <a:extLst>
              <a:ext uri="{FF2B5EF4-FFF2-40B4-BE49-F238E27FC236}">
                <a16:creationId xmlns:a16="http://schemas.microsoft.com/office/drawing/2014/main" xmlns="" id="{632D01A6-4071-7169-956F-8EF5683E8FDB}"/>
              </a:ext>
            </a:extLst>
          </p:cNvPr>
          <p:cNvSpPr/>
          <p:nvPr/>
        </p:nvSpPr>
        <p:spPr>
          <a:xfrm rot="-9172783" flipH="1">
            <a:off x="7443626" y="1032334"/>
            <a:ext cx="1038968" cy="888699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47" name="Google Shape;460;p45">
            <a:extLst>
              <a:ext uri="{FF2B5EF4-FFF2-40B4-BE49-F238E27FC236}">
                <a16:creationId xmlns:a16="http://schemas.microsoft.com/office/drawing/2014/main" xmlns="" id="{761B3C3F-B0CB-45C7-E3A8-D6D25B17AAB9}"/>
              </a:ext>
            </a:extLst>
          </p:cNvPr>
          <p:cNvSpPr txBox="1">
            <a:spLocks/>
          </p:cNvSpPr>
          <p:nvPr/>
        </p:nvSpPr>
        <p:spPr>
          <a:xfrm>
            <a:off x="7106156" y="2238433"/>
            <a:ext cx="1743984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b="1" dirty="0">
                <a:solidFill>
                  <a:schemeClr val="dk2"/>
                </a:solidFill>
                <a:latin typeface="Catamaran Medium"/>
                <a:cs typeface="Catamaran Medium"/>
              </a:rPr>
              <a:t>Más de 2,5 millones de trabajadores </a:t>
            </a:r>
            <a:r>
              <a:rPr lang="es-ES" dirty="0">
                <a:solidFill>
                  <a:schemeClr val="dk2"/>
                </a:solidFill>
                <a:latin typeface="Catamaran Medium"/>
                <a:cs typeface="Catamaran Medium"/>
              </a:rPr>
              <a:t>en España. </a:t>
            </a:r>
          </a:p>
        </p:txBody>
      </p:sp>
      <p:pic>
        <p:nvPicPr>
          <p:cNvPr id="20482" name="Picture 2" descr="Imágenes de Mapa Mundi - Descarga gratuita en Freepi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520" y="3211033"/>
            <a:ext cx="5756128" cy="1932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ágenes de Mapa Mundi - Descarga gratuita en Freepi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54" name="Google Shape;454;p45"/>
          <p:cNvSpPr txBox="1">
            <a:spLocks noGrp="1"/>
          </p:cNvSpPr>
          <p:nvPr>
            <p:ph type="title"/>
          </p:nvPr>
        </p:nvSpPr>
        <p:spPr>
          <a:xfrm>
            <a:off x="534647" y="389008"/>
            <a:ext cx="8423999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300" b="1" dirty="0">
              <a:latin typeface="Catamaran Black"/>
              <a:ea typeface="Catamaran Black"/>
              <a:cs typeface="Catamaran Black"/>
              <a:sym typeface="Catamaran Black"/>
            </a:endParaRPr>
          </a:p>
        </p:txBody>
      </p:sp>
      <p:pic>
        <p:nvPicPr>
          <p:cNvPr id="2" name="Imagen 1" descr="Logotipo, Icono&#10;&#10;Descripción generada automáticamente">
            <a:extLst>
              <a:ext uri="{FF2B5EF4-FFF2-40B4-BE49-F238E27FC236}">
                <a16:creationId xmlns:a16="http://schemas.microsoft.com/office/drawing/2014/main" xmlns="" id="{B74FD3A1-E8B0-45DF-FBE2-284C9560C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  <p:sp>
        <p:nvSpPr>
          <p:cNvPr id="32" name="Google Shape;456;p45">
            <a:extLst>
              <a:ext uri="{FF2B5EF4-FFF2-40B4-BE49-F238E27FC236}">
                <a16:creationId xmlns:a16="http://schemas.microsoft.com/office/drawing/2014/main" xmlns="" id="{EA53C107-2E57-4616-B5F6-5BF207B187F4}"/>
              </a:ext>
            </a:extLst>
          </p:cNvPr>
          <p:cNvSpPr txBox="1">
            <a:spLocks/>
          </p:cNvSpPr>
          <p:nvPr/>
        </p:nvSpPr>
        <p:spPr>
          <a:xfrm>
            <a:off x="513379" y="2264158"/>
            <a:ext cx="23172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ES" dirty="0">
              <a:solidFill>
                <a:schemeClr val="dk2"/>
              </a:solidFill>
              <a:latin typeface="Catamaran Medium"/>
              <a:cs typeface="Catamaran Medium"/>
              <a:sym typeface="Catamaran Medium"/>
            </a:endParaRPr>
          </a:p>
        </p:txBody>
      </p:sp>
      <p:sp>
        <p:nvSpPr>
          <p:cNvPr id="36" name="Google Shape;460;p45">
            <a:extLst>
              <a:ext uri="{FF2B5EF4-FFF2-40B4-BE49-F238E27FC236}">
                <a16:creationId xmlns:a16="http://schemas.microsoft.com/office/drawing/2014/main" xmlns="" id="{E98674EE-8A39-686A-E789-8BAF600E2C3F}"/>
              </a:ext>
            </a:extLst>
          </p:cNvPr>
          <p:cNvSpPr txBox="1">
            <a:spLocks/>
          </p:cNvSpPr>
          <p:nvPr/>
        </p:nvSpPr>
        <p:spPr>
          <a:xfrm>
            <a:off x="2989804" y="2257496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ES" dirty="0">
              <a:solidFill>
                <a:schemeClr val="dk2"/>
              </a:solidFill>
              <a:latin typeface="Catamaran Medium"/>
              <a:cs typeface="Catamaran Medium"/>
            </a:endParaRPr>
          </a:p>
        </p:txBody>
      </p:sp>
      <p:sp>
        <p:nvSpPr>
          <p:cNvPr id="43" name="Google Shape;460;p45">
            <a:extLst>
              <a:ext uri="{FF2B5EF4-FFF2-40B4-BE49-F238E27FC236}">
                <a16:creationId xmlns:a16="http://schemas.microsoft.com/office/drawing/2014/main" xmlns="" id="{0331946C-97D3-21DD-BF48-0A9FD8A26510}"/>
              </a:ext>
            </a:extLst>
          </p:cNvPr>
          <p:cNvSpPr txBox="1">
            <a:spLocks/>
          </p:cNvSpPr>
          <p:nvPr/>
        </p:nvSpPr>
        <p:spPr>
          <a:xfrm>
            <a:off x="5383541" y="2258403"/>
            <a:ext cx="1645395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ES" dirty="0">
              <a:solidFill>
                <a:schemeClr val="dk2"/>
              </a:solidFill>
              <a:latin typeface="Catamaran Medium"/>
              <a:cs typeface="Catamaran Medium"/>
            </a:endParaRPr>
          </a:p>
        </p:txBody>
      </p:sp>
      <p:sp>
        <p:nvSpPr>
          <p:cNvPr id="47" name="Google Shape;460;p45">
            <a:extLst>
              <a:ext uri="{FF2B5EF4-FFF2-40B4-BE49-F238E27FC236}">
                <a16:creationId xmlns:a16="http://schemas.microsoft.com/office/drawing/2014/main" xmlns="" id="{761B3C3F-B0CB-45C7-E3A8-D6D25B17AAB9}"/>
              </a:ext>
            </a:extLst>
          </p:cNvPr>
          <p:cNvSpPr txBox="1">
            <a:spLocks/>
          </p:cNvSpPr>
          <p:nvPr/>
        </p:nvSpPr>
        <p:spPr>
          <a:xfrm>
            <a:off x="7106156" y="2238433"/>
            <a:ext cx="1743984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ES" dirty="0">
              <a:solidFill>
                <a:schemeClr val="dk2"/>
              </a:solidFill>
              <a:latin typeface="Catamaran Medium"/>
              <a:cs typeface="Catamaran Medium"/>
            </a:endParaRPr>
          </a:p>
        </p:txBody>
      </p:sp>
      <p:sp>
        <p:nvSpPr>
          <p:cNvPr id="27" name="Rectángulo 12">
            <a:extLst>
              <a:ext uri="{FF2B5EF4-FFF2-40B4-BE49-F238E27FC236}">
                <a16:creationId xmlns:a16="http://schemas.microsoft.com/office/drawing/2014/main" xmlns="" id="{EAC8B6B7-C8BD-82D0-6158-0B4238393AF4}"/>
              </a:ext>
            </a:extLst>
          </p:cNvPr>
          <p:cNvSpPr/>
          <p:nvPr/>
        </p:nvSpPr>
        <p:spPr>
          <a:xfrm>
            <a:off x="786810" y="1286539"/>
            <a:ext cx="7708604" cy="26733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indent="0" algn="ctr">
              <a:lnSpc>
                <a:spcPts val="4500"/>
              </a:lnSpc>
              <a:buNone/>
            </a:pPr>
            <a:r>
              <a:rPr lang="es-ES" sz="2800" b="1" dirty="0" smtClean="0">
                <a:solidFill>
                  <a:schemeClr val="dk1"/>
                </a:solidFill>
                <a:latin typeface="Caveat"/>
              </a:rPr>
              <a:t>90% de </a:t>
            </a:r>
            <a:r>
              <a:rPr lang="es-ES" sz="2800" b="1" dirty="0" err="1" smtClean="0">
                <a:solidFill>
                  <a:schemeClr val="dk1"/>
                </a:solidFill>
                <a:latin typeface="Caveat"/>
              </a:rPr>
              <a:t>empleabilidad</a:t>
            </a:r>
            <a:r>
              <a:rPr lang="es-ES" sz="2800" b="1" dirty="0" smtClean="0">
                <a:solidFill>
                  <a:schemeClr val="dk1"/>
                </a:solidFill>
                <a:latin typeface="Caveat"/>
              </a:rPr>
              <a:t> </a:t>
            </a:r>
          </a:p>
          <a:p>
            <a:pPr marL="174625" indent="0" algn="ctr">
              <a:lnSpc>
                <a:spcPts val="4500"/>
              </a:lnSpc>
              <a:buNone/>
            </a:pPr>
            <a:r>
              <a:rPr lang="es-ES" sz="2800" b="1" dirty="0" smtClean="0">
                <a:solidFill>
                  <a:schemeClr val="dk1"/>
                </a:solidFill>
                <a:latin typeface="Caveat"/>
              </a:rPr>
              <a:t>del alumnado al finalizar estudios</a:t>
            </a:r>
            <a:endParaRPr lang="es-ES" sz="2800" dirty="0"/>
          </a:p>
        </p:txBody>
      </p:sp>
      <p:sp>
        <p:nvSpPr>
          <p:cNvPr id="34" name="Google Shape;383;p42"/>
          <p:cNvSpPr txBox="1">
            <a:spLocks/>
          </p:cNvSpPr>
          <p:nvPr/>
        </p:nvSpPr>
        <p:spPr>
          <a:xfrm>
            <a:off x="595423" y="1520456"/>
            <a:ext cx="7888471" cy="380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ES" sz="2000" b="1" dirty="0">
                <a:latin typeface="Catamaran Black"/>
                <a:cs typeface="Catamaran Black"/>
                <a:sym typeface="Catamaran Black"/>
              </a:rPr>
              <a:t>¿Cómo es la empleabilidad del alumnado al finalizar su formación?</a:t>
            </a:r>
          </a:p>
        </p:txBody>
      </p:sp>
      <p:sp>
        <p:nvSpPr>
          <p:cNvPr id="40" name="Google Shape;256;p35">
            <a:extLst>
              <a:ext uri="{FF2B5EF4-FFF2-40B4-BE49-F238E27FC236}">
                <a16:creationId xmlns:a16="http://schemas.microsoft.com/office/drawing/2014/main" xmlns="" id="{2761F360-549F-C4F8-4933-EA2C5BB332FD}"/>
              </a:ext>
            </a:extLst>
          </p:cNvPr>
          <p:cNvSpPr/>
          <p:nvPr/>
        </p:nvSpPr>
        <p:spPr>
          <a:xfrm>
            <a:off x="958364" y="1989668"/>
            <a:ext cx="7271926" cy="51270"/>
          </a:xfrm>
          <a:custGeom>
            <a:avLst/>
            <a:gdLst/>
            <a:ahLst/>
            <a:cxnLst/>
            <a:rect l="l" t="t" r="r" b="b"/>
            <a:pathLst>
              <a:path w="180217" h="7541" extrusionOk="0">
                <a:moveTo>
                  <a:pt x="0" y="21"/>
                </a:moveTo>
                <a:cubicBezTo>
                  <a:pt x="16939" y="21"/>
                  <a:pt x="33749" y="3126"/>
                  <a:pt x="50673" y="3831"/>
                </a:cubicBezTo>
                <a:cubicBezTo>
                  <a:pt x="73006" y="4762"/>
                  <a:pt x="95377" y="3831"/>
                  <a:pt x="117729" y="3831"/>
                </a:cubicBezTo>
                <a:cubicBezTo>
                  <a:pt x="131699" y="3831"/>
                  <a:pt x="145669" y="3831"/>
                  <a:pt x="159639" y="3831"/>
                </a:cubicBezTo>
                <a:cubicBezTo>
                  <a:pt x="163483" y="3831"/>
                  <a:pt x="167259" y="2815"/>
                  <a:pt x="171069" y="2307"/>
                </a:cubicBezTo>
                <a:cubicBezTo>
                  <a:pt x="172995" y="2050"/>
                  <a:pt x="174879" y="1545"/>
                  <a:pt x="176784" y="1164"/>
                </a:cubicBezTo>
                <a:cubicBezTo>
                  <a:pt x="177920" y="937"/>
                  <a:pt x="180217" y="947"/>
                  <a:pt x="179070" y="783"/>
                </a:cubicBezTo>
                <a:cubicBezTo>
                  <a:pt x="167378" y="-887"/>
                  <a:pt x="155448" y="783"/>
                  <a:pt x="143637" y="783"/>
                </a:cubicBezTo>
                <a:cubicBezTo>
                  <a:pt x="116012" y="783"/>
                  <a:pt x="88388" y="3207"/>
                  <a:pt x="60960" y="6498"/>
                </a:cubicBezTo>
                <a:cubicBezTo>
                  <a:pt x="42424" y="8722"/>
                  <a:pt x="23622" y="6498"/>
                  <a:pt x="4953" y="649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41" name="Google Shape;384;p42"/>
          <p:cNvSpPr/>
          <p:nvPr/>
        </p:nvSpPr>
        <p:spPr>
          <a:xfrm rot="6313176">
            <a:off x="344713" y="962008"/>
            <a:ext cx="971086" cy="830758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42" name="Google Shape;384;p42"/>
          <p:cNvSpPr/>
          <p:nvPr/>
        </p:nvSpPr>
        <p:spPr>
          <a:xfrm rot="6313176">
            <a:off x="7766241" y="3407495"/>
            <a:ext cx="971086" cy="830758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E4BF4DE7-6F5F-7DF1-3992-DFCB2EFD3F7B}"/>
              </a:ext>
            </a:extLst>
          </p:cNvPr>
          <p:cNvSpPr/>
          <p:nvPr/>
        </p:nvSpPr>
        <p:spPr>
          <a:xfrm>
            <a:off x="0" y="0"/>
            <a:ext cx="3643310" cy="51421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407E781-202C-AF9C-7C82-4562F207010D}"/>
              </a:ext>
            </a:extLst>
          </p:cNvPr>
          <p:cNvSpPr txBox="1"/>
          <p:nvPr/>
        </p:nvSpPr>
        <p:spPr>
          <a:xfrm>
            <a:off x="243236" y="1169726"/>
            <a:ext cx="3203676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buClr>
                <a:schemeClr val="dk1"/>
              </a:buClr>
              <a:buSzPts val="6400"/>
            </a:pPr>
            <a:r>
              <a:rPr lang="es-ES" sz="4400" b="1" dirty="0" smtClean="0">
                <a:solidFill>
                  <a:schemeClr val="accent1">
                    <a:lumMod val="75000"/>
                  </a:schemeClr>
                </a:solidFill>
                <a:latin typeface="Caveat"/>
              </a:rPr>
              <a:t>Agencias de viajes y gestión de eventos</a:t>
            </a:r>
            <a:endParaRPr lang="es-ES" sz="4400" b="1" dirty="0">
              <a:solidFill>
                <a:schemeClr val="accent1">
                  <a:lumMod val="75000"/>
                </a:schemeClr>
              </a:solidFill>
              <a:latin typeface="Caveat"/>
            </a:endParaRPr>
          </a:p>
        </p:txBody>
      </p:sp>
      <p:pic>
        <p:nvPicPr>
          <p:cNvPr id="11" name="Imagen 10" descr="Logotipo, Icono&#10;&#10;Descripción generada automáticamente">
            <a:extLst>
              <a:ext uri="{FF2B5EF4-FFF2-40B4-BE49-F238E27FC236}">
                <a16:creationId xmlns:a16="http://schemas.microsoft.com/office/drawing/2014/main" xmlns="" id="{706188E3-E707-3220-6798-721C4A96E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1359"/>
            <a:ext cx="732374" cy="901009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0062D031-948D-7A20-134C-089DC2192B64}"/>
              </a:ext>
            </a:extLst>
          </p:cNvPr>
          <p:cNvSpPr/>
          <p:nvPr/>
        </p:nvSpPr>
        <p:spPr>
          <a:xfrm>
            <a:off x="3605350" y="-408214"/>
            <a:ext cx="5538650" cy="5551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Google Shape;256;p35">
            <a:extLst>
              <a:ext uri="{FF2B5EF4-FFF2-40B4-BE49-F238E27FC236}">
                <a16:creationId xmlns:a16="http://schemas.microsoft.com/office/drawing/2014/main" xmlns="" id="{E21566FA-5B1E-E821-4938-23DBFAFB927B}"/>
              </a:ext>
            </a:extLst>
          </p:cNvPr>
          <p:cNvSpPr/>
          <p:nvPr/>
        </p:nvSpPr>
        <p:spPr>
          <a:xfrm>
            <a:off x="4571999" y="590118"/>
            <a:ext cx="3673173" cy="118059"/>
          </a:xfrm>
          <a:custGeom>
            <a:avLst/>
            <a:gdLst/>
            <a:ahLst/>
            <a:cxnLst/>
            <a:rect l="l" t="t" r="r" b="b"/>
            <a:pathLst>
              <a:path w="180217" h="7541" extrusionOk="0">
                <a:moveTo>
                  <a:pt x="0" y="21"/>
                </a:moveTo>
                <a:cubicBezTo>
                  <a:pt x="16939" y="21"/>
                  <a:pt x="33749" y="3126"/>
                  <a:pt x="50673" y="3831"/>
                </a:cubicBezTo>
                <a:cubicBezTo>
                  <a:pt x="73006" y="4762"/>
                  <a:pt x="95377" y="3831"/>
                  <a:pt x="117729" y="3831"/>
                </a:cubicBezTo>
                <a:cubicBezTo>
                  <a:pt x="131699" y="3831"/>
                  <a:pt x="145669" y="3831"/>
                  <a:pt x="159639" y="3831"/>
                </a:cubicBezTo>
                <a:cubicBezTo>
                  <a:pt x="163483" y="3831"/>
                  <a:pt x="167259" y="2815"/>
                  <a:pt x="171069" y="2307"/>
                </a:cubicBezTo>
                <a:cubicBezTo>
                  <a:pt x="172995" y="2050"/>
                  <a:pt x="174879" y="1545"/>
                  <a:pt x="176784" y="1164"/>
                </a:cubicBezTo>
                <a:cubicBezTo>
                  <a:pt x="177920" y="937"/>
                  <a:pt x="180217" y="947"/>
                  <a:pt x="179070" y="783"/>
                </a:cubicBezTo>
                <a:cubicBezTo>
                  <a:pt x="167378" y="-887"/>
                  <a:pt x="155448" y="783"/>
                  <a:pt x="143637" y="783"/>
                </a:cubicBezTo>
                <a:cubicBezTo>
                  <a:pt x="116012" y="783"/>
                  <a:pt x="88388" y="3207"/>
                  <a:pt x="60960" y="6498"/>
                </a:cubicBezTo>
                <a:cubicBezTo>
                  <a:pt x="42424" y="8722"/>
                  <a:pt x="23622" y="6498"/>
                  <a:pt x="4953" y="649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5" name="Google Shape;205;p32">
            <a:extLst>
              <a:ext uri="{FF2B5EF4-FFF2-40B4-BE49-F238E27FC236}">
                <a16:creationId xmlns:a16="http://schemas.microsoft.com/office/drawing/2014/main" xmlns="" id="{E9B93208-4D68-5A5C-3538-294F23528D58}"/>
              </a:ext>
            </a:extLst>
          </p:cNvPr>
          <p:cNvSpPr txBox="1">
            <a:spLocks/>
          </p:cNvSpPr>
          <p:nvPr/>
        </p:nvSpPr>
        <p:spPr>
          <a:xfrm>
            <a:off x="3605350" y="130702"/>
            <a:ext cx="5538650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2500"/>
            </a:pPr>
            <a:r>
              <a:rPr lang="es-ES" sz="3600" dirty="0">
                <a:solidFill>
                  <a:schemeClr val="dk2"/>
                </a:solidFill>
                <a:latin typeface="Catamaran Black"/>
                <a:cs typeface="Catamaran Black"/>
                <a:sym typeface="Caveat"/>
              </a:rPr>
              <a:t>Plan de estudios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B81B7D7E-2F3D-767D-816A-8DE1C10CD891}"/>
              </a:ext>
            </a:extLst>
          </p:cNvPr>
          <p:cNvSpPr txBox="1"/>
          <p:nvPr/>
        </p:nvSpPr>
        <p:spPr>
          <a:xfrm>
            <a:off x="4304422" y="807863"/>
            <a:ext cx="47830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Destinos turísticos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Estructura del mercado turístico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Marketing turístico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Recursos turísticos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Protocolo y relaciones públicas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Inglés profesional 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Segunda lengua extranjera (</a:t>
            </a: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Francés)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Itinerario personal para la </a:t>
            </a:r>
            <a:r>
              <a:rPr lang="es-ES" sz="1200" dirty="0" err="1" smtClean="0">
                <a:solidFill>
                  <a:schemeClr val="dk2"/>
                </a:solidFill>
                <a:latin typeface="Catamaran Medium"/>
                <a:cs typeface="Catamaran Medium"/>
              </a:rPr>
              <a:t>empleabilidad</a:t>
            </a: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 </a:t>
            </a: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I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7F0816F7-3374-3041-4A95-08CC0F551311}"/>
              </a:ext>
            </a:extLst>
          </p:cNvPr>
          <p:cNvSpPr txBox="1"/>
          <p:nvPr/>
        </p:nvSpPr>
        <p:spPr>
          <a:xfrm>
            <a:off x="4304258" y="2523808"/>
            <a:ext cx="46835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Ampliación de lengua extranjera profesional (Inglés)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Ampliación </a:t>
            </a: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de segunda </a:t>
            </a: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lengua extranjera profesional (Francés)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Dirección de entidades de intermediación turística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Gestión de productos turísticos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Venta de servicios turísticos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Itinerario personal para la </a:t>
            </a:r>
            <a:r>
              <a:rPr lang="es-ES" sz="1200" dirty="0" err="1" smtClean="0">
                <a:solidFill>
                  <a:schemeClr val="dk2"/>
                </a:solidFill>
                <a:latin typeface="Catamaran Medium"/>
                <a:cs typeface="Catamaran Medium"/>
              </a:rPr>
              <a:t>empleabilidad</a:t>
            </a: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 II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Digitalización aplicada a los sectores productivos</a:t>
            </a:r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dk2"/>
                </a:solidFill>
                <a:latin typeface="Catamaran Medium"/>
                <a:cs typeface="Catamaran Medium"/>
              </a:rPr>
              <a:t>Sostenibilidad aplicada al sistema productivo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200" dirty="0" smtClean="0">
              <a:solidFill>
                <a:schemeClr val="dk2"/>
              </a:solidFill>
              <a:latin typeface="Catamaran Medium"/>
              <a:cs typeface="Catamaran Medium"/>
            </a:endParaRPr>
          </a:p>
          <a:p>
            <a:pPr marL="171450" indent="-171450"/>
            <a:r>
              <a:rPr lang="es-ES" sz="1200" b="1" dirty="0" smtClean="0">
                <a:solidFill>
                  <a:schemeClr val="accent1">
                    <a:lumMod val="75000"/>
                  </a:schemeClr>
                </a:solidFill>
                <a:latin typeface="Caveat"/>
              </a:rPr>
              <a:t>Además Fase de Formación en Empresa (500 horas) y PROYECTO-</a:t>
            </a:r>
          </a:p>
          <a:p>
            <a:pPr marL="171450" indent="-171450"/>
            <a:endParaRPr lang="es-ES" sz="1200" dirty="0">
              <a:solidFill>
                <a:schemeClr val="dk2"/>
              </a:solidFill>
              <a:latin typeface="Catamaran Medium"/>
              <a:cs typeface="Catamaran Medium"/>
            </a:endParaRPr>
          </a:p>
        </p:txBody>
      </p:sp>
      <p:sp>
        <p:nvSpPr>
          <p:cNvPr id="25" name="Google Shape;530;p49">
            <a:extLst>
              <a:ext uri="{FF2B5EF4-FFF2-40B4-BE49-F238E27FC236}">
                <a16:creationId xmlns:a16="http://schemas.microsoft.com/office/drawing/2014/main" xmlns="" id="{08FE2D5B-7CC1-C1E2-C4F8-3AB3C2FD8402}"/>
              </a:ext>
            </a:extLst>
          </p:cNvPr>
          <p:cNvSpPr txBox="1">
            <a:spLocks/>
          </p:cNvSpPr>
          <p:nvPr/>
        </p:nvSpPr>
        <p:spPr>
          <a:xfrm rot="16200000">
            <a:off x="3091445" y="1335170"/>
            <a:ext cx="1467293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2500" b="1" dirty="0">
                <a:solidFill>
                  <a:schemeClr val="accent1"/>
                </a:solidFill>
                <a:latin typeface="Caveat"/>
                <a:ea typeface="Caveat"/>
                <a:cs typeface="Caveat"/>
                <a:sym typeface="Caveat"/>
              </a:rPr>
              <a:t>1º curso</a:t>
            </a:r>
            <a:endParaRPr lang="es-ES" sz="1200" dirty="0">
              <a:solidFill>
                <a:schemeClr val="accent1"/>
              </a:solidFill>
              <a:latin typeface="Catamaran Medium"/>
              <a:cs typeface="Catamaran Medium"/>
              <a:sym typeface="Caveat"/>
            </a:endParaRPr>
          </a:p>
        </p:txBody>
      </p:sp>
      <p:sp>
        <p:nvSpPr>
          <p:cNvPr id="27" name="Google Shape;530;p49">
            <a:extLst>
              <a:ext uri="{FF2B5EF4-FFF2-40B4-BE49-F238E27FC236}">
                <a16:creationId xmlns:a16="http://schemas.microsoft.com/office/drawing/2014/main" xmlns="" id="{53206DCD-D082-7EA2-4A69-25699818E2A3}"/>
              </a:ext>
            </a:extLst>
          </p:cNvPr>
          <p:cNvSpPr txBox="1">
            <a:spLocks/>
          </p:cNvSpPr>
          <p:nvPr/>
        </p:nvSpPr>
        <p:spPr>
          <a:xfrm rot="16200000">
            <a:off x="2747516" y="3050701"/>
            <a:ext cx="2304008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2500" b="1" dirty="0">
                <a:solidFill>
                  <a:schemeClr val="accent1"/>
                </a:solidFill>
                <a:latin typeface="Caveat"/>
                <a:ea typeface="Caveat"/>
                <a:cs typeface="Caveat"/>
                <a:sym typeface="Caveat"/>
              </a:rPr>
              <a:t>2º curso</a:t>
            </a:r>
            <a:endParaRPr lang="es-ES" sz="1200" dirty="0">
              <a:solidFill>
                <a:schemeClr val="accent1"/>
              </a:solidFill>
              <a:latin typeface="Catamaran Medium"/>
              <a:cs typeface="Catamaran Medium"/>
              <a:sym typeface="Caveat"/>
            </a:endParaRPr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xmlns="" id="{2095B869-BB90-5C2E-F343-A0537AFB9682}"/>
              </a:ext>
            </a:extLst>
          </p:cNvPr>
          <p:cNvSpPr/>
          <p:nvPr/>
        </p:nvSpPr>
        <p:spPr>
          <a:xfrm>
            <a:off x="4186542" y="2456120"/>
            <a:ext cx="130277" cy="1587852"/>
          </a:xfrm>
          <a:prstGeom prst="leftBrace">
            <a:avLst>
              <a:gd name="adj1" fmla="val 66906"/>
              <a:gd name="adj2" fmla="val 5057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Google Shape;278;p36">
            <a:extLst>
              <a:ext uri="{FF2B5EF4-FFF2-40B4-BE49-F238E27FC236}">
                <a16:creationId xmlns:a16="http://schemas.microsoft.com/office/drawing/2014/main" xmlns="" id="{7670CD7B-1CA3-08CA-FEC0-7680FD266FD8}"/>
              </a:ext>
            </a:extLst>
          </p:cNvPr>
          <p:cNvSpPr/>
          <p:nvPr/>
        </p:nvSpPr>
        <p:spPr>
          <a:xfrm rot="11178128">
            <a:off x="2584185" y="2035164"/>
            <a:ext cx="847966" cy="725330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FFFFF">
              <a:alpha val="72157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" name="Google Shape;278;p36">
            <a:extLst>
              <a:ext uri="{FF2B5EF4-FFF2-40B4-BE49-F238E27FC236}">
                <a16:creationId xmlns:a16="http://schemas.microsoft.com/office/drawing/2014/main" xmlns="" id="{ABD27739-44C9-E5F0-DCCC-3409226DD97A}"/>
              </a:ext>
            </a:extLst>
          </p:cNvPr>
          <p:cNvSpPr/>
          <p:nvPr/>
        </p:nvSpPr>
        <p:spPr>
          <a:xfrm rot="11178128">
            <a:off x="172212" y="4097278"/>
            <a:ext cx="847966" cy="725330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FFFFF">
              <a:alpha val="72157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pic>
        <p:nvPicPr>
          <p:cNvPr id="37" name="Imagen 20" descr="Un hombre con una maleta de viaje&#10;&#10;Descripción generada automáticamente">
            <a:extLst>
              <a:ext uri="{FF2B5EF4-FFF2-40B4-BE49-F238E27FC236}">
                <a16:creationId xmlns:a16="http://schemas.microsoft.com/office/drawing/2014/main" xmlns="" id="{B4DABA85-E0FA-9252-250B-786F27AD05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779" r="15859"/>
          <a:stretch/>
        </p:blipFill>
        <p:spPr>
          <a:xfrm rot="-720000">
            <a:off x="967564" y="2381963"/>
            <a:ext cx="1711841" cy="24319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8" name="Abrir llave 27">
            <a:extLst>
              <a:ext uri="{FF2B5EF4-FFF2-40B4-BE49-F238E27FC236}">
                <a16:creationId xmlns:a16="http://schemas.microsoft.com/office/drawing/2014/main" xmlns="" id="{2095B869-BB90-5C2E-F343-A0537AFB9682}"/>
              </a:ext>
            </a:extLst>
          </p:cNvPr>
          <p:cNvSpPr/>
          <p:nvPr/>
        </p:nvSpPr>
        <p:spPr>
          <a:xfrm>
            <a:off x="4179453" y="747823"/>
            <a:ext cx="130277" cy="1587852"/>
          </a:xfrm>
          <a:prstGeom prst="leftBrace">
            <a:avLst>
              <a:gd name="adj1" fmla="val 66906"/>
              <a:gd name="adj2" fmla="val 5057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0369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1005106" y="355533"/>
            <a:ext cx="6544010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500"/>
            </a:pPr>
            <a:r>
              <a:rPr lang="en" sz="2200" dirty="0" smtClean="0">
                <a:solidFill>
                  <a:srgbClr val="88A194"/>
                </a:solidFill>
                <a:sym typeface="Caveat"/>
              </a:rPr>
              <a:t>CARACTERÍSTICAS DE LA MODALIDAD VIRTUAL</a:t>
            </a:r>
            <a:br>
              <a:rPr lang="en" sz="2200" dirty="0" smtClean="0">
                <a:solidFill>
                  <a:srgbClr val="88A194"/>
                </a:solidFill>
                <a:sym typeface="Caveat"/>
              </a:rPr>
            </a:br>
            <a:endParaRPr sz="2200" dirty="0">
              <a:solidFill>
                <a:srgbClr val="88A194"/>
              </a:solidFill>
              <a:sym typeface="Caveat"/>
            </a:endParaRPr>
          </a:p>
        </p:txBody>
      </p:sp>
      <p:sp>
        <p:nvSpPr>
          <p:cNvPr id="206" name="Google Shape;206;p32"/>
          <p:cNvSpPr txBox="1">
            <a:spLocks noGrp="1"/>
          </p:cNvSpPr>
          <p:nvPr>
            <p:ph type="ctrTitle" idx="2"/>
          </p:nvPr>
        </p:nvSpPr>
        <p:spPr>
          <a:xfrm>
            <a:off x="2048221" y="1010093"/>
            <a:ext cx="3725258" cy="528780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" sz="2000" dirty="0" smtClean="0"/>
              <a:t>Modelo abierto y flexible</a:t>
            </a:r>
            <a:endParaRPr sz="2000" dirty="0"/>
          </a:p>
        </p:txBody>
      </p:sp>
      <p:sp>
        <p:nvSpPr>
          <p:cNvPr id="222" name="Google Shape;222;p32"/>
          <p:cNvSpPr/>
          <p:nvPr/>
        </p:nvSpPr>
        <p:spPr>
          <a:xfrm rot="-8796293">
            <a:off x="7588086" y="770952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" name="Google Shape;206;p32">
            <a:extLst>
              <a:ext uri="{FF2B5EF4-FFF2-40B4-BE49-F238E27FC236}">
                <a16:creationId xmlns:a16="http://schemas.microsoft.com/office/drawing/2014/main" xmlns="" id="{80B7A18E-A9E5-0116-DD77-6FAF609CBA9D}"/>
              </a:ext>
            </a:extLst>
          </p:cNvPr>
          <p:cNvSpPr txBox="1">
            <a:spLocks/>
          </p:cNvSpPr>
          <p:nvPr/>
        </p:nvSpPr>
        <p:spPr>
          <a:xfrm>
            <a:off x="2063743" y="1716247"/>
            <a:ext cx="3941504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Sin asistencia obligatoria</a:t>
            </a:r>
            <a:endParaRPr lang="es-ES" sz="2000" dirty="0"/>
          </a:p>
        </p:txBody>
      </p:sp>
      <p:sp>
        <p:nvSpPr>
          <p:cNvPr id="12" name="Google Shape;206;p32">
            <a:extLst>
              <a:ext uri="{FF2B5EF4-FFF2-40B4-BE49-F238E27FC236}">
                <a16:creationId xmlns:a16="http://schemas.microsoft.com/office/drawing/2014/main" xmlns="" id="{041D1479-DEC2-C875-650B-81C7DCFE0CC4}"/>
              </a:ext>
            </a:extLst>
          </p:cNvPr>
          <p:cNvSpPr txBox="1">
            <a:spLocks/>
          </p:cNvSpPr>
          <p:nvPr/>
        </p:nvSpPr>
        <p:spPr>
          <a:xfrm>
            <a:off x="2057999" y="2382796"/>
            <a:ext cx="4548139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Metodología online</a:t>
            </a:r>
            <a:endParaRPr lang="es-ES" sz="2000" dirty="0"/>
          </a:p>
        </p:txBody>
      </p:sp>
      <p:sp>
        <p:nvSpPr>
          <p:cNvPr id="18" name="Google Shape;208;p32">
            <a:extLst>
              <a:ext uri="{FF2B5EF4-FFF2-40B4-BE49-F238E27FC236}">
                <a16:creationId xmlns:a16="http://schemas.microsoft.com/office/drawing/2014/main" xmlns="" id="{ABC41149-BBD5-B062-6ACA-0C893DDE6532}"/>
              </a:ext>
            </a:extLst>
          </p:cNvPr>
          <p:cNvSpPr txBox="1">
            <a:spLocks/>
          </p:cNvSpPr>
          <p:nvPr/>
        </p:nvSpPr>
        <p:spPr>
          <a:xfrm>
            <a:off x="1015413" y="2919700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20" name="Google Shape;206;p32">
            <a:extLst>
              <a:ext uri="{FF2B5EF4-FFF2-40B4-BE49-F238E27FC236}">
                <a16:creationId xmlns:a16="http://schemas.microsoft.com/office/drawing/2014/main" xmlns="" id="{D38DE1FE-A431-914C-40E9-0F37FDC830F4}"/>
              </a:ext>
            </a:extLst>
          </p:cNvPr>
          <p:cNvSpPr txBox="1">
            <a:spLocks/>
          </p:cNvSpPr>
          <p:nvPr/>
        </p:nvSpPr>
        <p:spPr>
          <a:xfrm>
            <a:off x="2069485" y="3086532"/>
            <a:ext cx="4837099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Exámenes finales presenciales</a:t>
            </a:r>
            <a:endParaRPr lang="es-ES" sz="2000" dirty="0"/>
          </a:p>
        </p:txBody>
      </p:sp>
      <p:sp>
        <p:nvSpPr>
          <p:cNvPr id="36" name="Google Shape;206;p32">
            <a:extLst>
              <a:ext uri="{FF2B5EF4-FFF2-40B4-BE49-F238E27FC236}">
                <a16:creationId xmlns:a16="http://schemas.microsoft.com/office/drawing/2014/main" xmlns="" id="{0A83DB4F-6A2A-E9FE-8F35-FFC6E2903F23}"/>
              </a:ext>
            </a:extLst>
          </p:cNvPr>
          <p:cNvSpPr txBox="1">
            <a:spLocks/>
          </p:cNvSpPr>
          <p:nvPr/>
        </p:nvSpPr>
        <p:spPr>
          <a:xfrm>
            <a:off x="2080971" y="3743673"/>
            <a:ext cx="4837099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Prácticas en empresas líderes en el sector</a:t>
            </a:r>
            <a:endParaRPr lang="es-ES" sz="2000" dirty="0"/>
          </a:p>
        </p:txBody>
      </p:sp>
      <p:sp>
        <p:nvSpPr>
          <p:cNvPr id="38" name="Google Shape;208;p32">
            <a:extLst>
              <a:ext uri="{FF2B5EF4-FFF2-40B4-BE49-F238E27FC236}">
                <a16:creationId xmlns:a16="http://schemas.microsoft.com/office/drawing/2014/main" xmlns="" id="{B6AE0690-32AA-1553-479F-E8B09176763B}"/>
              </a:ext>
            </a:extLst>
          </p:cNvPr>
          <p:cNvSpPr txBox="1">
            <a:spLocks/>
          </p:cNvSpPr>
          <p:nvPr/>
        </p:nvSpPr>
        <p:spPr>
          <a:xfrm>
            <a:off x="1044128" y="4284927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40" name="Google Shape;222;p32">
            <a:extLst>
              <a:ext uri="{FF2B5EF4-FFF2-40B4-BE49-F238E27FC236}">
                <a16:creationId xmlns:a16="http://schemas.microsoft.com/office/drawing/2014/main" xmlns="" id="{45F160DC-A113-C1AB-A568-52A48D75D2DA}"/>
              </a:ext>
            </a:extLst>
          </p:cNvPr>
          <p:cNvSpPr/>
          <p:nvPr/>
        </p:nvSpPr>
        <p:spPr>
          <a:xfrm rot="4923684">
            <a:off x="7675864" y="3468244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" name="Google Shape;206;p32">
            <a:extLst>
              <a:ext uri="{FF2B5EF4-FFF2-40B4-BE49-F238E27FC236}">
                <a16:creationId xmlns:a16="http://schemas.microsoft.com/office/drawing/2014/main" xmlns="" id="{B190EC67-06A0-D786-E197-0EFDFDEE28BD}"/>
              </a:ext>
            </a:extLst>
          </p:cNvPr>
          <p:cNvSpPr txBox="1">
            <a:spLocks/>
          </p:cNvSpPr>
          <p:nvPr/>
        </p:nvSpPr>
        <p:spPr>
          <a:xfrm>
            <a:off x="2080971" y="4438376"/>
            <a:ext cx="4837099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veat"/>
              <a:buNone/>
              <a:defRPr sz="25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s-ES" sz="2000" dirty="0" smtClean="0"/>
              <a:t>Inserción laboral</a:t>
            </a:r>
            <a:endParaRPr lang="es-E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29;p40">
            <a:extLst>
              <a:ext uri="{FF2B5EF4-FFF2-40B4-BE49-F238E27FC236}">
                <a16:creationId xmlns:a16="http://schemas.microsoft.com/office/drawing/2014/main" xmlns="" id="{55459FC8-311F-4591-F6F2-6A82FC4C0BC3}"/>
              </a:ext>
            </a:extLst>
          </p:cNvPr>
          <p:cNvSpPr/>
          <p:nvPr/>
        </p:nvSpPr>
        <p:spPr>
          <a:xfrm rot="10276503">
            <a:off x="1690535" y="739046"/>
            <a:ext cx="5869253" cy="1148150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1313451" y="376798"/>
            <a:ext cx="5640243" cy="4642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2500"/>
            </a:pPr>
            <a:r>
              <a:rPr lang="en" sz="2400" dirty="0" smtClean="0">
                <a:solidFill>
                  <a:srgbClr val="88A194"/>
                </a:solidFill>
                <a:sym typeface="Caveat"/>
              </a:rPr>
              <a:t>ORGANIZACIÓN DEL CICLO FORMATIVO</a:t>
            </a:r>
            <a:endParaRPr sz="2400" dirty="0">
              <a:solidFill>
                <a:srgbClr val="88A194"/>
              </a:solidFill>
              <a:sym typeface="Caveat"/>
            </a:endParaRPr>
          </a:p>
        </p:txBody>
      </p:sp>
      <p:sp>
        <p:nvSpPr>
          <p:cNvPr id="206" name="Google Shape;206;p32"/>
          <p:cNvSpPr txBox="1">
            <a:spLocks noGrp="1"/>
          </p:cNvSpPr>
          <p:nvPr>
            <p:ph type="ctrTitle" idx="2"/>
          </p:nvPr>
        </p:nvSpPr>
        <p:spPr>
          <a:xfrm>
            <a:off x="2069485" y="893134"/>
            <a:ext cx="5490263" cy="935665"/>
          </a:xfrm>
          <a:prstGeom prst="rect">
            <a:avLst/>
          </a:prstGeom>
        </p:spPr>
        <p:txBody>
          <a:bodyPr spcFirstLastPara="1" wrap="square" lIns="3600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1900" dirty="0" smtClean="0"/>
              <a:t>El</a:t>
            </a:r>
            <a:r>
              <a:rPr lang="en" sz="1900" dirty="0" smtClean="0"/>
              <a:t> </a:t>
            </a:r>
            <a:r>
              <a:rPr lang="en" sz="1900" dirty="0" smtClean="0"/>
              <a:t>ciclo formativo tiene 16 módulos </a:t>
            </a:r>
            <a:r>
              <a:rPr lang="en" sz="1900" dirty="0" smtClean="0"/>
              <a:t>profesionales y el último año de estudios se realiza una Fase de Formación en Empresa de carácter presencial (FFE) y un Proyecto.</a:t>
            </a:r>
            <a:endParaRPr sz="1900" dirty="0"/>
          </a:p>
        </p:txBody>
      </p:sp>
      <p:sp>
        <p:nvSpPr>
          <p:cNvPr id="208" name="Google Shape;208;p32"/>
          <p:cNvSpPr txBox="1">
            <a:spLocks noGrp="1"/>
          </p:cNvSpPr>
          <p:nvPr>
            <p:ph type="title" idx="3"/>
          </p:nvPr>
        </p:nvSpPr>
        <p:spPr>
          <a:xfrm>
            <a:off x="1032642" y="938623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01.</a:t>
            </a:r>
            <a:endParaRPr sz="3600" dirty="0"/>
          </a:p>
        </p:txBody>
      </p:sp>
      <p:sp>
        <p:nvSpPr>
          <p:cNvPr id="218" name="Google Shape;218;p32"/>
          <p:cNvSpPr/>
          <p:nvPr/>
        </p:nvSpPr>
        <p:spPr>
          <a:xfrm>
            <a:off x="1444333" y="1072766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222" name="Google Shape;222;p32"/>
          <p:cNvSpPr/>
          <p:nvPr/>
        </p:nvSpPr>
        <p:spPr>
          <a:xfrm rot="-8796293">
            <a:off x="7588086" y="770952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A2365894-F4D7-DAE7-CD3C-E656BDFAF782}"/>
              </a:ext>
            </a:extLst>
          </p:cNvPr>
          <p:cNvGrpSpPr/>
          <p:nvPr/>
        </p:nvGrpSpPr>
        <p:grpSpPr>
          <a:xfrm>
            <a:off x="2016776" y="1716246"/>
            <a:ext cx="5965200" cy="569753"/>
            <a:chOff x="2016776" y="1683878"/>
            <a:chExt cx="5965200" cy="569753"/>
          </a:xfrm>
        </p:grpSpPr>
        <p:sp>
          <p:nvSpPr>
            <p:cNvPr id="8" name="Google Shape;206;p32">
              <a:extLst>
                <a:ext uri="{FF2B5EF4-FFF2-40B4-BE49-F238E27FC236}">
                  <a16:creationId xmlns:a16="http://schemas.microsoft.com/office/drawing/2014/main" xmlns="" id="{80B7A18E-A9E5-0116-DD77-6FAF609CBA9D}"/>
                </a:ext>
              </a:extLst>
            </p:cNvPr>
            <p:cNvSpPr txBox="1">
              <a:spLocks/>
            </p:cNvSpPr>
            <p:nvPr/>
          </p:nvSpPr>
          <p:spPr>
            <a:xfrm>
              <a:off x="2063742" y="1683878"/>
              <a:ext cx="5825615" cy="569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2000" dirty="0" smtClean="0"/>
            </a:p>
            <a:p>
              <a:endParaRPr lang="es-ES" sz="2000" dirty="0" smtClean="0"/>
            </a:p>
            <a:p>
              <a:endParaRPr lang="es-ES" sz="1900" dirty="0"/>
            </a:p>
          </p:txBody>
        </p:sp>
        <p:sp>
          <p:nvSpPr>
            <p:cNvPr id="9" name="Google Shape;207;p32">
              <a:extLst>
                <a:ext uri="{FF2B5EF4-FFF2-40B4-BE49-F238E27FC236}">
                  <a16:creationId xmlns:a16="http://schemas.microsoft.com/office/drawing/2014/main" xmlns="" id="{99844BE1-DF29-5162-BAD7-9237A597FAB9}"/>
                </a:ext>
              </a:extLst>
            </p:cNvPr>
            <p:cNvSpPr txBox="1">
              <a:spLocks/>
            </p:cNvSpPr>
            <p:nvPr/>
          </p:nvSpPr>
          <p:spPr>
            <a:xfrm>
              <a:off x="2016776" y="1877775"/>
              <a:ext cx="5965200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s-ES" sz="1200" dirty="0"/>
            </a:p>
          </p:txBody>
        </p:sp>
      </p:grpSp>
      <p:sp>
        <p:nvSpPr>
          <p:cNvPr id="10" name="Google Shape;208;p32">
            <a:extLst>
              <a:ext uri="{FF2B5EF4-FFF2-40B4-BE49-F238E27FC236}">
                <a16:creationId xmlns:a16="http://schemas.microsoft.com/office/drawing/2014/main" xmlns="" id="{21D50625-81D5-9161-16D7-9DDD432ADB76}"/>
              </a:ext>
            </a:extLst>
          </p:cNvPr>
          <p:cNvSpPr txBox="1">
            <a:spLocks/>
          </p:cNvSpPr>
          <p:nvPr/>
        </p:nvSpPr>
        <p:spPr>
          <a:xfrm>
            <a:off x="1026899" y="1554473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/>
              <a:t>02.</a:t>
            </a:r>
          </a:p>
        </p:txBody>
      </p:sp>
      <p:sp>
        <p:nvSpPr>
          <p:cNvPr id="11" name="Google Shape;218;p32">
            <a:extLst>
              <a:ext uri="{FF2B5EF4-FFF2-40B4-BE49-F238E27FC236}">
                <a16:creationId xmlns:a16="http://schemas.microsoft.com/office/drawing/2014/main" xmlns="" id="{4B923C5B-6147-5245-0B9E-B1F9C0CEAAB8}"/>
              </a:ext>
            </a:extLst>
          </p:cNvPr>
          <p:cNvSpPr/>
          <p:nvPr/>
        </p:nvSpPr>
        <p:spPr>
          <a:xfrm>
            <a:off x="1438590" y="1688616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611CF662-9B06-BAE9-245B-6A6A9865D818}"/>
              </a:ext>
            </a:extLst>
          </p:cNvPr>
          <p:cNvGrpSpPr/>
          <p:nvPr/>
        </p:nvGrpSpPr>
        <p:grpSpPr>
          <a:xfrm>
            <a:off x="2046897" y="2308368"/>
            <a:ext cx="5651075" cy="743176"/>
            <a:chOff x="2036264" y="2374704"/>
            <a:chExt cx="5651075" cy="743176"/>
          </a:xfrm>
        </p:grpSpPr>
        <p:sp>
          <p:nvSpPr>
            <p:cNvPr id="12" name="Google Shape;206;p32">
              <a:extLst>
                <a:ext uri="{FF2B5EF4-FFF2-40B4-BE49-F238E27FC236}">
                  <a16:creationId xmlns:a16="http://schemas.microsoft.com/office/drawing/2014/main" xmlns="" id="{041D1479-DEC2-C875-650B-81C7DCFE0CC4}"/>
                </a:ext>
              </a:extLst>
            </p:cNvPr>
            <p:cNvSpPr txBox="1">
              <a:spLocks/>
            </p:cNvSpPr>
            <p:nvPr/>
          </p:nvSpPr>
          <p:spPr>
            <a:xfrm>
              <a:off x="2057998" y="2374704"/>
              <a:ext cx="5629341" cy="7431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1900" dirty="0" smtClean="0"/>
                <a:t> Aunque el alumno puede elegir </a:t>
              </a:r>
              <a:r>
                <a:rPr lang="es-ES" sz="1900" dirty="0" smtClean="0"/>
                <a:t> </a:t>
              </a:r>
              <a:r>
                <a:rPr lang="es-ES" sz="1900" dirty="0" smtClean="0"/>
                <a:t>los módulos a cursar se recomienda empezar por los de primero. Además</a:t>
              </a:r>
              <a:r>
                <a:rPr lang="es-ES" sz="1900" dirty="0" smtClean="0"/>
                <a:t>,</a:t>
              </a:r>
              <a:r>
                <a:rPr lang="es-ES" sz="1900" dirty="0" smtClean="0"/>
                <a:t> para elegir los módulos es</a:t>
              </a:r>
              <a:r>
                <a:rPr lang="es-ES" sz="1900" dirty="0" smtClean="0"/>
                <a:t> imprescindible seguir el orden del documento: “Requisitos acceso FFE virtual”.</a:t>
              </a:r>
              <a:endParaRPr lang="es-ES" sz="1900" dirty="0"/>
            </a:p>
          </p:txBody>
        </p:sp>
        <p:sp>
          <p:nvSpPr>
            <p:cNvPr id="13" name="Google Shape;207;p32">
              <a:extLst>
                <a:ext uri="{FF2B5EF4-FFF2-40B4-BE49-F238E27FC236}">
                  <a16:creationId xmlns:a16="http://schemas.microsoft.com/office/drawing/2014/main" xmlns="" id="{A4731A52-6DBB-1521-0D65-CA01885BF629}"/>
                </a:ext>
              </a:extLst>
            </p:cNvPr>
            <p:cNvSpPr txBox="1">
              <a:spLocks/>
            </p:cNvSpPr>
            <p:nvPr/>
          </p:nvSpPr>
          <p:spPr>
            <a:xfrm>
              <a:off x="2036264" y="2405986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14" name="Google Shape;208;p32">
            <a:extLst>
              <a:ext uri="{FF2B5EF4-FFF2-40B4-BE49-F238E27FC236}">
                <a16:creationId xmlns:a16="http://schemas.microsoft.com/office/drawing/2014/main" xmlns="" id="{015BF749-7C76-26E0-F3FE-663EDFB7BD1E}"/>
              </a:ext>
            </a:extLst>
          </p:cNvPr>
          <p:cNvSpPr txBox="1">
            <a:spLocks/>
          </p:cNvSpPr>
          <p:nvPr/>
        </p:nvSpPr>
        <p:spPr>
          <a:xfrm>
            <a:off x="1021156" y="2220584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 lang="en" sz="3600" dirty="0"/>
          </a:p>
        </p:txBody>
      </p:sp>
      <p:sp>
        <p:nvSpPr>
          <p:cNvPr id="18" name="Google Shape;208;p32">
            <a:extLst>
              <a:ext uri="{FF2B5EF4-FFF2-40B4-BE49-F238E27FC236}">
                <a16:creationId xmlns:a16="http://schemas.microsoft.com/office/drawing/2014/main" xmlns="" id="{ABC41149-BBD5-B062-6ACA-0C893DDE6532}"/>
              </a:ext>
            </a:extLst>
          </p:cNvPr>
          <p:cNvSpPr txBox="1">
            <a:spLocks/>
          </p:cNvSpPr>
          <p:nvPr/>
        </p:nvSpPr>
        <p:spPr>
          <a:xfrm>
            <a:off x="1015413" y="2919700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 smtClean="0"/>
              <a:t>03.</a:t>
            </a:r>
            <a:endParaRPr lang="en" sz="3600" dirty="0"/>
          </a:p>
        </p:txBody>
      </p:sp>
      <p:sp>
        <p:nvSpPr>
          <p:cNvPr id="19" name="Google Shape;218;p32">
            <a:extLst>
              <a:ext uri="{FF2B5EF4-FFF2-40B4-BE49-F238E27FC236}">
                <a16:creationId xmlns:a16="http://schemas.microsoft.com/office/drawing/2014/main" xmlns="" id="{E798E1DD-C595-E43F-7926-63F8B0D75665}"/>
              </a:ext>
            </a:extLst>
          </p:cNvPr>
          <p:cNvSpPr/>
          <p:nvPr/>
        </p:nvSpPr>
        <p:spPr>
          <a:xfrm>
            <a:off x="1427104" y="3053843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69933CAF-26F9-E7A5-66E1-8CB32D4F0C1A}"/>
              </a:ext>
            </a:extLst>
          </p:cNvPr>
          <p:cNvGrpSpPr/>
          <p:nvPr/>
        </p:nvGrpSpPr>
        <p:grpSpPr>
          <a:xfrm>
            <a:off x="2026484" y="3129061"/>
            <a:ext cx="5416306" cy="592333"/>
            <a:chOff x="2037117" y="3086531"/>
            <a:chExt cx="5416306" cy="592333"/>
          </a:xfrm>
        </p:grpSpPr>
        <p:sp>
          <p:nvSpPr>
            <p:cNvPr id="20" name="Google Shape;206;p32">
              <a:extLst>
                <a:ext uri="{FF2B5EF4-FFF2-40B4-BE49-F238E27FC236}">
                  <a16:creationId xmlns:a16="http://schemas.microsoft.com/office/drawing/2014/main" xmlns="" id="{D38DE1FE-A431-914C-40E9-0F37FDC830F4}"/>
                </a:ext>
              </a:extLst>
            </p:cNvPr>
            <p:cNvSpPr txBox="1">
              <a:spLocks/>
            </p:cNvSpPr>
            <p:nvPr/>
          </p:nvSpPr>
          <p:spPr>
            <a:xfrm>
              <a:off x="2069485" y="3086531"/>
              <a:ext cx="5383938" cy="59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1900" dirty="0" smtClean="0"/>
                <a:t>Se necesitan unas 3 horas semanales de dedicación al estudio de cada módulo profesional.</a:t>
              </a:r>
              <a:endParaRPr lang="es-ES" sz="1900" dirty="0"/>
            </a:p>
          </p:txBody>
        </p:sp>
        <p:sp>
          <p:nvSpPr>
            <p:cNvPr id="21" name="Google Shape;207;p32">
              <a:extLst>
                <a:ext uri="{FF2B5EF4-FFF2-40B4-BE49-F238E27FC236}">
                  <a16:creationId xmlns:a16="http://schemas.microsoft.com/office/drawing/2014/main" xmlns="" id="{14B11350-4BD4-4253-2579-A5DB7980EE68}"/>
                </a:ext>
              </a:extLst>
            </p:cNvPr>
            <p:cNvSpPr txBox="1">
              <a:spLocks/>
            </p:cNvSpPr>
            <p:nvPr/>
          </p:nvSpPr>
          <p:spPr>
            <a:xfrm>
              <a:off x="2037117" y="3274762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  <p:sp>
        <p:nvSpPr>
          <p:cNvPr id="22" name="Google Shape;208;p32">
            <a:extLst>
              <a:ext uri="{FF2B5EF4-FFF2-40B4-BE49-F238E27FC236}">
                <a16:creationId xmlns:a16="http://schemas.microsoft.com/office/drawing/2014/main" xmlns="" id="{2ADDC00F-47E7-936A-D89B-D5855F19D81E}"/>
              </a:ext>
            </a:extLst>
          </p:cNvPr>
          <p:cNvSpPr txBox="1">
            <a:spLocks/>
          </p:cNvSpPr>
          <p:nvPr/>
        </p:nvSpPr>
        <p:spPr>
          <a:xfrm>
            <a:off x="1032642" y="3587326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 smtClean="0"/>
              <a:t>04.</a:t>
            </a:r>
            <a:endParaRPr lang="en" sz="3600" dirty="0"/>
          </a:p>
        </p:txBody>
      </p:sp>
      <p:sp>
        <p:nvSpPr>
          <p:cNvPr id="23" name="Google Shape;218;p32">
            <a:extLst>
              <a:ext uri="{FF2B5EF4-FFF2-40B4-BE49-F238E27FC236}">
                <a16:creationId xmlns:a16="http://schemas.microsoft.com/office/drawing/2014/main" xmlns="" id="{634B7738-36D7-710E-FB5B-6740732239E9}"/>
              </a:ext>
            </a:extLst>
          </p:cNvPr>
          <p:cNvSpPr/>
          <p:nvPr/>
        </p:nvSpPr>
        <p:spPr>
          <a:xfrm>
            <a:off x="1444333" y="3721469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063A4725-CFDF-6493-8F82-F8311E0144A7}"/>
              </a:ext>
            </a:extLst>
          </p:cNvPr>
          <p:cNvGrpSpPr/>
          <p:nvPr/>
        </p:nvGrpSpPr>
        <p:grpSpPr>
          <a:xfrm>
            <a:off x="2062718" y="4029739"/>
            <a:ext cx="5059792" cy="772924"/>
            <a:chOff x="2053684" y="3405892"/>
            <a:chExt cx="5005029" cy="948134"/>
          </a:xfrm>
        </p:grpSpPr>
        <p:sp>
          <p:nvSpPr>
            <p:cNvPr id="36" name="Google Shape;206;p32">
              <a:extLst>
                <a:ext uri="{FF2B5EF4-FFF2-40B4-BE49-F238E27FC236}">
                  <a16:creationId xmlns:a16="http://schemas.microsoft.com/office/drawing/2014/main" xmlns="" id="{0A83DB4F-6A2A-E9FE-8F35-FFC6E2903F23}"/>
                </a:ext>
              </a:extLst>
            </p:cNvPr>
            <p:cNvSpPr txBox="1">
              <a:spLocks/>
            </p:cNvSpPr>
            <p:nvPr/>
          </p:nvSpPr>
          <p:spPr>
            <a:xfrm>
              <a:off x="2102006" y="3405892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endParaRPr lang="es-ES" sz="1800" dirty="0" smtClean="0"/>
            </a:p>
            <a:p>
              <a:endParaRPr lang="es-ES" sz="1800" dirty="0" smtClean="0"/>
            </a:p>
            <a:p>
              <a:r>
                <a:rPr lang="es-ES" sz="1900" dirty="0" smtClean="0"/>
                <a:t>Cada alumno decide su ritmo de estudio y tiene hasta seis cursos académicos consecutivos para finalizar el ciclo </a:t>
              </a:r>
              <a:endParaRPr lang="es-ES" sz="1900" dirty="0"/>
            </a:p>
          </p:txBody>
        </p:sp>
        <p:sp>
          <p:nvSpPr>
            <p:cNvPr id="37" name="Google Shape;207;p32">
              <a:extLst>
                <a:ext uri="{FF2B5EF4-FFF2-40B4-BE49-F238E27FC236}">
                  <a16:creationId xmlns:a16="http://schemas.microsoft.com/office/drawing/2014/main" xmlns="" id="{54E4E51F-B1EB-2019-67E4-B3CD7ADFE35D}"/>
                </a:ext>
              </a:extLst>
            </p:cNvPr>
            <p:cNvSpPr txBox="1">
              <a:spLocks/>
            </p:cNvSpPr>
            <p:nvPr/>
          </p:nvSpPr>
          <p:spPr>
            <a:xfrm>
              <a:off x="2053684" y="4025526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 smtClean="0"/>
            </a:p>
          </p:txBody>
        </p:sp>
      </p:grpSp>
      <p:sp>
        <p:nvSpPr>
          <p:cNvPr id="38" name="Google Shape;208;p32">
            <a:extLst>
              <a:ext uri="{FF2B5EF4-FFF2-40B4-BE49-F238E27FC236}">
                <a16:creationId xmlns:a16="http://schemas.microsoft.com/office/drawing/2014/main" xmlns="" id="{B6AE0690-32AA-1553-479F-E8B09176763B}"/>
              </a:ext>
            </a:extLst>
          </p:cNvPr>
          <p:cNvSpPr txBox="1">
            <a:spLocks/>
          </p:cNvSpPr>
          <p:nvPr/>
        </p:nvSpPr>
        <p:spPr>
          <a:xfrm>
            <a:off x="1044128" y="4284927"/>
            <a:ext cx="10311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en" sz="3600" dirty="0" smtClean="0"/>
              <a:t>05.</a:t>
            </a:r>
            <a:endParaRPr lang="en" sz="3600" dirty="0"/>
          </a:p>
        </p:txBody>
      </p:sp>
      <p:sp>
        <p:nvSpPr>
          <p:cNvPr id="39" name="Google Shape;218;p32">
            <a:extLst>
              <a:ext uri="{FF2B5EF4-FFF2-40B4-BE49-F238E27FC236}">
                <a16:creationId xmlns:a16="http://schemas.microsoft.com/office/drawing/2014/main" xmlns="" id="{CAFF2534-6761-C21E-7FAF-26069F8668C7}"/>
              </a:ext>
            </a:extLst>
          </p:cNvPr>
          <p:cNvSpPr/>
          <p:nvPr/>
        </p:nvSpPr>
        <p:spPr>
          <a:xfrm>
            <a:off x="1455819" y="4419070"/>
            <a:ext cx="524585" cy="506865"/>
          </a:xfrm>
          <a:custGeom>
            <a:avLst/>
            <a:gdLst/>
            <a:ahLst/>
            <a:cxnLst/>
            <a:rect l="l" t="t" r="r" b="b"/>
            <a:pathLst>
              <a:path w="40530" h="39161" extrusionOk="0">
                <a:moveTo>
                  <a:pt x="32210" y="3113"/>
                </a:moveTo>
                <a:cubicBezTo>
                  <a:pt x="22090" y="3113"/>
                  <a:pt x="9081" y="1655"/>
                  <a:pt x="2495" y="9339"/>
                </a:cubicBezTo>
                <a:cubicBezTo>
                  <a:pt x="-3315" y="16118"/>
                  <a:pt x="2049" y="30756"/>
                  <a:pt x="9853" y="35092"/>
                </a:cubicBezTo>
                <a:cubicBezTo>
                  <a:pt x="15509" y="38234"/>
                  <a:pt x="23440" y="40779"/>
                  <a:pt x="29097" y="37638"/>
                </a:cubicBezTo>
                <a:cubicBezTo>
                  <a:pt x="33713" y="35075"/>
                  <a:pt x="37714" y="30697"/>
                  <a:pt x="39568" y="25753"/>
                </a:cubicBezTo>
                <a:cubicBezTo>
                  <a:pt x="42902" y="16863"/>
                  <a:pt x="36893" y="0"/>
                  <a:pt x="27399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 sz="1100"/>
          </a:p>
        </p:txBody>
      </p:sp>
      <p:sp>
        <p:nvSpPr>
          <p:cNvPr id="40" name="Google Shape;222;p32">
            <a:extLst>
              <a:ext uri="{FF2B5EF4-FFF2-40B4-BE49-F238E27FC236}">
                <a16:creationId xmlns:a16="http://schemas.microsoft.com/office/drawing/2014/main" xmlns="" id="{45F160DC-A113-C1AB-A568-52A48D75D2DA}"/>
              </a:ext>
            </a:extLst>
          </p:cNvPr>
          <p:cNvSpPr/>
          <p:nvPr/>
        </p:nvSpPr>
        <p:spPr>
          <a:xfrm rot="4923684">
            <a:off x="7675864" y="3468244"/>
            <a:ext cx="848015" cy="725295"/>
          </a:xfrm>
          <a:custGeom>
            <a:avLst/>
            <a:gdLst/>
            <a:ahLst/>
            <a:cxnLst/>
            <a:rect l="l" t="t" r="r" b="b"/>
            <a:pathLst>
              <a:path w="38157" h="31288" extrusionOk="0">
                <a:moveTo>
                  <a:pt x="9378" y="17272"/>
                </a:moveTo>
                <a:cubicBezTo>
                  <a:pt x="14650" y="20803"/>
                  <a:pt x="28417" y="29811"/>
                  <a:pt x="31795" y="31090"/>
                </a:cubicBezTo>
                <a:cubicBezTo>
                  <a:pt x="35173" y="32370"/>
                  <a:pt x="29133" y="25819"/>
                  <a:pt x="29645" y="24949"/>
                </a:cubicBezTo>
                <a:cubicBezTo>
                  <a:pt x="30157" y="24079"/>
                  <a:pt x="34200" y="26382"/>
                  <a:pt x="34865" y="25870"/>
                </a:cubicBezTo>
                <a:cubicBezTo>
                  <a:pt x="35530" y="25358"/>
                  <a:pt x="33228" y="22543"/>
                  <a:pt x="33637" y="21878"/>
                </a:cubicBezTo>
                <a:cubicBezTo>
                  <a:pt x="34047" y="21213"/>
                  <a:pt x="37117" y="22697"/>
                  <a:pt x="37322" y="21878"/>
                </a:cubicBezTo>
                <a:cubicBezTo>
                  <a:pt x="37527" y="21059"/>
                  <a:pt x="40137" y="20548"/>
                  <a:pt x="34865" y="16965"/>
                </a:cubicBezTo>
                <a:cubicBezTo>
                  <a:pt x="29594" y="13383"/>
                  <a:pt x="10197" y="2328"/>
                  <a:pt x="5693" y="383"/>
                </a:cubicBezTo>
                <a:cubicBezTo>
                  <a:pt x="1189" y="-1562"/>
                  <a:pt x="8355" y="4733"/>
                  <a:pt x="7843" y="5296"/>
                </a:cubicBezTo>
                <a:cubicBezTo>
                  <a:pt x="7331" y="5859"/>
                  <a:pt x="2827" y="3454"/>
                  <a:pt x="2622" y="3761"/>
                </a:cubicBezTo>
                <a:cubicBezTo>
                  <a:pt x="2417" y="4068"/>
                  <a:pt x="6716" y="6575"/>
                  <a:pt x="6614" y="7138"/>
                </a:cubicBezTo>
                <a:cubicBezTo>
                  <a:pt x="6512" y="7701"/>
                  <a:pt x="2213" y="6370"/>
                  <a:pt x="2008" y="7138"/>
                </a:cubicBezTo>
                <a:cubicBezTo>
                  <a:pt x="1803" y="7906"/>
                  <a:pt x="5693" y="11284"/>
                  <a:pt x="5386" y="11745"/>
                </a:cubicBezTo>
                <a:cubicBezTo>
                  <a:pt x="5079" y="12206"/>
                  <a:pt x="-499" y="8981"/>
                  <a:pt x="166" y="9902"/>
                </a:cubicBezTo>
                <a:cubicBezTo>
                  <a:pt x="831" y="10823"/>
                  <a:pt x="4107" y="13741"/>
                  <a:pt x="9378" y="17272"/>
                </a:cubicBezTo>
                <a:close/>
              </a:path>
            </a:pathLst>
          </a:custGeom>
          <a:solidFill>
            <a:srgbClr val="F5CB5C">
              <a:alpha val="56699"/>
            </a:srgb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00893F35-8F46-754C-CDFA-AD819DF3A4ED}"/>
              </a:ext>
            </a:extLst>
          </p:cNvPr>
          <p:cNvGrpSpPr/>
          <p:nvPr/>
        </p:nvGrpSpPr>
        <p:grpSpPr>
          <a:xfrm>
            <a:off x="2066859" y="4776106"/>
            <a:ext cx="5005029" cy="239803"/>
            <a:chOff x="2045593" y="4564599"/>
            <a:chExt cx="5005029" cy="406691"/>
          </a:xfrm>
        </p:grpSpPr>
        <p:sp>
          <p:nvSpPr>
            <p:cNvPr id="2" name="Google Shape;206;p32">
              <a:extLst>
                <a:ext uri="{FF2B5EF4-FFF2-40B4-BE49-F238E27FC236}">
                  <a16:creationId xmlns:a16="http://schemas.microsoft.com/office/drawing/2014/main" xmlns="" id="{B190EC67-06A0-D786-E197-0EFDFDEE28BD}"/>
                </a:ext>
              </a:extLst>
            </p:cNvPr>
            <p:cNvSpPr txBox="1">
              <a:spLocks/>
            </p:cNvSpPr>
            <p:nvPr/>
          </p:nvSpPr>
          <p:spPr>
            <a:xfrm>
              <a:off x="2102236" y="4564599"/>
              <a:ext cx="4837099" cy="3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veat"/>
                <a:buNone/>
                <a:defRPr sz="2500" b="1" i="0" u="none" strike="noStrike" cap="none">
                  <a:solidFill>
                    <a:schemeClr val="dk1"/>
                  </a:solidFill>
                  <a:latin typeface="Caveat"/>
                  <a:ea typeface="Caveat"/>
                  <a:cs typeface="Caveat"/>
                  <a:sym typeface="Caveat"/>
                </a:defRPr>
              </a:lvl9pPr>
            </a:lstStyle>
            <a:p>
              <a:r>
                <a:rPr lang="es-ES" sz="1900" dirty="0" smtClean="0"/>
                <a:t>Los módulos cursados en otros ciclos formativos pueden ser convalidados</a:t>
              </a:r>
              <a:endParaRPr lang="es-ES" sz="1900" dirty="0"/>
            </a:p>
          </p:txBody>
        </p:sp>
        <p:sp>
          <p:nvSpPr>
            <p:cNvPr id="3" name="Google Shape;207;p32">
              <a:extLst>
                <a:ext uri="{FF2B5EF4-FFF2-40B4-BE49-F238E27FC236}">
                  <a16:creationId xmlns:a16="http://schemas.microsoft.com/office/drawing/2014/main" xmlns="" id="{A3A55F6B-FF86-4D1D-2AAC-FB3E0B3CC54B}"/>
                </a:ext>
              </a:extLst>
            </p:cNvPr>
            <p:cNvSpPr txBox="1">
              <a:spLocks/>
            </p:cNvSpPr>
            <p:nvPr/>
          </p:nvSpPr>
          <p:spPr>
            <a:xfrm>
              <a:off x="2045593" y="4642790"/>
              <a:ext cx="5005029" cy="32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Catamaran Medium"/>
                <a:buNone/>
                <a:defRPr sz="1600" b="0" i="0" u="none" strike="noStrike" cap="none">
                  <a:solidFill>
                    <a:schemeClr val="dk2"/>
                  </a:solidFill>
                  <a:latin typeface="Catamaran Medium"/>
                  <a:ea typeface="Catamaran Medium"/>
                  <a:cs typeface="Catamaran Medium"/>
                  <a:sym typeface="Catamaran Medium"/>
                </a:defRPr>
              </a:lvl9pPr>
            </a:lstStyle>
            <a:p>
              <a:pPr marL="0" indent="0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231648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D23A347-E51C-B98E-E5B6-17DB822436B0}"/>
              </a:ext>
            </a:extLst>
          </p:cNvPr>
          <p:cNvSpPr txBox="1"/>
          <p:nvPr/>
        </p:nvSpPr>
        <p:spPr>
          <a:xfrm>
            <a:off x="137651" y="1232789"/>
            <a:ext cx="5293873" cy="3341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00025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s-ES" sz="1300" b="1" dirty="0" smtClean="0">
              <a:solidFill>
                <a:srgbClr val="88A194"/>
              </a:solidFill>
              <a:latin typeface="Catamaran Medium"/>
              <a:cs typeface="Catamaran Medium"/>
              <a:sym typeface="Catamaran Medium"/>
            </a:endParaRPr>
          </a:p>
          <a:p>
            <a:pPr marL="285750" indent="-20002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s-ES" sz="1300" b="1" dirty="0" smtClean="0">
                <a:solidFill>
                  <a:srgbClr val="88A194"/>
                </a:solidFill>
                <a:latin typeface="Catamaran Medium"/>
                <a:cs typeface="Catamaran Medium"/>
                <a:sym typeface="Catamaran Medium"/>
              </a:rPr>
              <a:t>Acuerdos </a:t>
            </a:r>
            <a:r>
              <a:rPr lang="es-ES" sz="1300" b="1" dirty="0">
                <a:solidFill>
                  <a:srgbClr val="88A194"/>
                </a:solidFill>
                <a:latin typeface="Catamaran Medium"/>
                <a:cs typeface="Catamaran Medium"/>
                <a:sym typeface="Catamaran Medium"/>
              </a:rPr>
              <a:t>con las principales empresas del sector </a:t>
            </a: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tanto en la Comunidad de Madrid, como en el ámbito nacional e internacional.</a:t>
            </a:r>
          </a:p>
          <a:p>
            <a:pPr marL="542925" lvl="1" indent="-98425"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1300" b="1" dirty="0" smtClean="0">
                <a:solidFill>
                  <a:schemeClr val="accent1"/>
                </a:solidFill>
                <a:latin typeface="Catamaran Medium"/>
                <a:cs typeface="Catamaran Medium"/>
                <a:sym typeface="Catamaran Medium"/>
              </a:rPr>
              <a:t>Agencias de Viajes 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El Corte Inglés, Halcón Viajes, </a:t>
            </a:r>
            <a:r>
              <a:rPr lang="es-ES" sz="1300" dirty="0" err="1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Nautalia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, Barceló, </a:t>
            </a:r>
            <a:r>
              <a:rPr lang="es-ES" sz="1300" dirty="0" err="1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Pangea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, </a:t>
            </a:r>
            <a:r>
              <a:rPr lang="es-ES" sz="1300" dirty="0" err="1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Destinia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…</a:t>
            </a:r>
          </a:p>
          <a:p>
            <a:pPr marL="542925" lvl="1" indent="-98425"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1300" b="1" dirty="0" smtClean="0">
                <a:solidFill>
                  <a:schemeClr val="accent1"/>
                </a:solidFill>
                <a:latin typeface="Catamaran Medium"/>
                <a:cs typeface="Catamaran Medium"/>
                <a:sym typeface="Catamaran Medium"/>
              </a:rPr>
              <a:t>Turoperadores: </a:t>
            </a:r>
            <a:r>
              <a:rPr lang="es-ES" sz="1300" dirty="0" err="1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Tourmundial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, </a:t>
            </a:r>
            <a:r>
              <a:rPr lang="es-ES" sz="1300" dirty="0" err="1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Catai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, </a:t>
            </a:r>
            <a:r>
              <a:rPr lang="es-ES" sz="1300" dirty="0" err="1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Special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 Tours, </a:t>
            </a:r>
            <a:r>
              <a:rPr lang="es-ES" sz="1300" dirty="0" err="1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Travelplán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, Club de Vacaciones…..</a:t>
            </a:r>
            <a:endParaRPr lang="es-ES" sz="1300" dirty="0">
              <a:solidFill>
                <a:schemeClr val="dk2"/>
              </a:solidFill>
              <a:latin typeface="Catamaran Medium"/>
              <a:cs typeface="Catamaran Medium"/>
              <a:sym typeface="Catamaran Medium"/>
            </a:endParaRPr>
          </a:p>
          <a:p>
            <a:pPr marL="285750" lvl="1" indent="-20002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La </a:t>
            </a:r>
            <a:r>
              <a:rPr lang="es-ES" sz="1300" b="1" dirty="0">
                <a:solidFill>
                  <a:srgbClr val="88A194"/>
                </a:solidFill>
                <a:latin typeface="Catamaran Medium"/>
                <a:cs typeface="Catamaran Medium"/>
                <a:sym typeface="Catamaran Medium"/>
              </a:rPr>
              <a:t>coordinación</a:t>
            </a: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 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de la FFE se </a:t>
            </a: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realiza a través 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del tutor, quién también coordina </a:t>
            </a: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el </a:t>
            </a:r>
            <a:r>
              <a:rPr lang="es-ES" sz="1300" b="1" dirty="0">
                <a:solidFill>
                  <a:srgbClr val="88A194"/>
                </a:solidFill>
                <a:latin typeface="Catamaran Medium"/>
                <a:cs typeface="Catamaran Medium"/>
                <a:sym typeface="Catamaran Medium"/>
              </a:rPr>
              <a:t>proyecto final </a:t>
            </a: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del CF.</a:t>
            </a:r>
          </a:p>
          <a:p>
            <a:pPr marL="285750" lvl="1" indent="-20002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La 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FFE </a:t>
            </a: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no es 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remunerada.</a:t>
            </a:r>
            <a:endParaRPr lang="es-ES" sz="1300" dirty="0">
              <a:solidFill>
                <a:schemeClr val="dk2"/>
              </a:solidFill>
              <a:latin typeface="Catamaran Medium"/>
              <a:cs typeface="Catamaran Medium"/>
              <a:sym typeface="Catamaran Medium"/>
            </a:endParaRPr>
          </a:p>
          <a:p>
            <a:pPr marL="285750" lvl="1" indent="-20002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Desde enero de 2024 la Consejería de </a:t>
            </a: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Educación </a:t>
            </a: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da de </a:t>
            </a:r>
            <a:r>
              <a:rPr lang="es-ES" sz="1300" b="1" dirty="0">
                <a:solidFill>
                  <a:srgbClr val="88A194"/>
                </a:solidFill>
                <a:latin typeface="Catamaran Medium"/>
                <a:cs typeface="Catamaran Medium"/>
                <a:sym typeface="Catamaran Medium"/>
              </a:rPr>
              <a:t>alta al alumnado en la Seguridad Social</a:t>
            </a:r>
            <a:r>
              <a:rPr lang="es-ES" sz="1300" dirty="0">
                <a:solidFill>
                  <a:srgbClr val="88A194"/>
                </a:solidFill>
                <a:latin typeface="Catamaran Medium"/>
                <a:cs typeface="Catamaran Medium"/>
                <a:sym typeface="Catamaran Medium"/>
              </a:rPr>
              <a:t> </a:t>
            </a:r>
            <a:r>
              <a:rPr lang="es-ES" sz="1300" dirty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el tiempo que están haciendo las prácticas.</a:t>
            </a:r>
          </a:p>
          <a:p>
            <a:pPr marL="285750" lvl="1" indent="-20002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chemeClr val="dk2"/>
                </a:solidFill>
                <a:latin typeface="Catamaran Medium"/>
                <a:cs typeface="Catamaran Medium"/>
                <a:sym typeface="Catamaran Medium"/>
              </a:rPr>
              <a:t>Duración: 500 horas</a:t>
            </a:r>
            <a:endParaRPr lang="es-ES" sz="1300" dirty="0"/>
          </a:p>
        </p:txBody>
      </p:sp>
      <p:sp>
        <p:nvSpPr>
          <p:cNvPr id="6" name="Google Shape;473;p46">
            <a:extLst>
              <a:ext uri="{FF2B5EF4-FFF2-40B4-BE49-F238E27FC236}">
                <a16:creationId xmlns:a16="http://schemas.microsoft.com/office/drawing/2014/main" xmlns="" id="{FDA5D010-576D-8B82-8DD3-03ACA7DFE4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02746"/>
            <a:ext cx="5523470" cy="5524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         Fase de Formación en Empresa (FFE)</a:t>
            </a:r>
            <a:endParaRPr sz="2400" dirty="0"/>
          </a:p>
        </p:txBody>
      </p:sp>
      <p:sp>
        <p:nvSpPr>
          <p:cNvPr id="7" name="Google Shape;256;p35">
            <a:extLst>
              <a:ext uri="{FF2B5EF4-FFF2-40B4-BE49-F238E27FC236}">
                <a16:creationId xmlns:a16="http://schemas.microsoft.com/office/drawing/2014/main" xmlns="" id="{A0E4ACDA-9B46-269A-38F4-2ACB39F87616}"/>
              </a:ext>
            </a:extLst>
          </p:cNvPr>
          <p:cNvSpPr/>
          <p:nvPr/>
        </p:nvSpPr>
        <p:spPr>
          <a:xfrm>
            <a:off x="1627118" y="690705"/>
            <a:ext cx="2314940" cy="128982"/>
          </a:xfrm>
          <a:custGeom>
            <a:avLst/>
            <a:gdLst/>
            <a:ahLst/>
            <a:cxnLst/>
            <a:rect l="l" t="t" r="r" b="b"/>
            <a:pathLst>
              <a:path w="180217" h="7541" extrusionOk="0">
                <a:moveTo>
                  <a:pt x="0" y="21"/>
                </a:moveTo>
                <a:cubicBezTo>
                  <a:pt x="16939" y="21"/>
                  <a:pt x="33749" y="3126"/>
                  <a:pt x="50673" y="3831"/>
                </a:cubicBezTo>
                <a:cubicBezTo>
                  <a:pt x="73006" y="4762"/>
                  <a:pt x="95377" y="3831"/>
                  <a:pt x="117729" y="3831"/>
                </a:cubicBezTo>
                <a:cubicBezTo>
                  <a:pt x="131699" y="3831"/>
                  <a:pt x="145669" y="3831"/>
                  <a:pt x="159639" y="3831"/>
                </a:cubicBezTo>
                <a:cubicBezTo>
                  <a:pt x="163483" y="3831"/>
                  <a:pt x="167259" y="2815"/>
                  <a:pt x="171069" y="2307"/>
                </a:cubicBezTo>
                <a:cubicBezTo>
                  <a:pt x="172995" y="2050"/>
                  <a:pt x="174879" y="1545"/>
                  <a:pt x="176784" y="1164"/>
                </a:cubicBezTo>
                <a:cubicBezTo>
                  <a:pt x="177920" y="937"/>
                  <a:pt x="180217" y="947"/>
                  <a:pt x="179070" y="783"/>
                </a:cubicBezTo>
                <a:cubicBezTo>
                  <a:pt x="167378" y="-887"/>
                  <a:pt x="155448" y="783"/>
                  <a:pt x="143637" y="783"/>
                </a:cubicBezTo>
                <a:cubicBezTo>
                  <a:pt x="116012" y="783"/>
                  <a:pt x="88388" y="3207"/>
                  <a:pt x="60960" y="6498"/>
                </a:cubicBezTo>
                <a:cubicBezTo>
                  <a:pt x="42424" y="8722"/>
                  <a:pt x="23622" y="6498"/>
                  <a:pt x="4953" y="649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"/>
          </a:p>
        </p:txBody>
      </p:sp>
      <p:pic>
        <p:nvPicPr>
          <p:cNvPr id="21" name="Imagen 20" descr="Un hombre con una maleta de viaje&#10;&#10;Descripción generada automáticamente">
            <a:extLst>
              <a:ext uri="{FF2B5EF4-FFF2-40B4-BE49-F238E27FC236}">
                <a16:creationId xmlns:a16="http://schemas.microsoft.com/office/drawing/2014/main" xmlns="" id="{B4DABA85-E0FA-9252-250B-786F27AD05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779" r="15859"/>
          <a:stretch/>
        </p:blipFill>
        <p:spPr>
          <a:xfrm>
            <a:off x="5523470" y="0"/>
            <a:ext cx="362053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170228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of Cooking Center by Slidesgo">
  <a:themeElements>
    <a:clrScheme name="Simple Light">
      <a:dk1>
        <a:srgbClr val="88A194"/>
      </a:dk1>
      <a:lt1>
        <a:srgbClr val="FFFFFF"/>
      </a:lt1>
      <a:dk2>
        <a:srgbClr val="4D4D4D"/>
      </a:dk2>
      <a:lt2>
        <a:srgbClr val="E8EDDF"/>
      </a:lt2>
      <a:accent1>
        <a:srgbClr val="F5CB5C"/>
      </a:accent1>
      <a:accent2>
        <a:srgbClr val="F9E2A3"/>
      </a:accent2>
      <a:accent3>
        <a:srgbClr val="88A194"/>
      </a:accent3>
      <a:accent4>
        <a:srgbClr val="E8EDDF"/>
      </a:accent4>
      <a:accent5>
        <a:srgbClr val="4D4D4D"/>
      </a:accent5>
      <a:accent6>
        <a:srgbClr val="F5CB5C"/>
      </a:accent6>
      <a:hlink>
        <a:srgbClr val="88A19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9197</TotalTime>
  <Words>1185</Words>
  <Application>Microsoft Office PowerPoint</Application>
  <PresentationFormat>On-screen Show (16:9)</PresentationFormat>
  <Paragraphs>139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Catamaran Black</vt:lpstr>
      <vt:lpstr>Caveat</vt:lpstr>
      <vt:lpstr>Catamaran Medium</vt:lpstr>
      <vt:lpstr>Wingdings</vt:lpstr>
      <vt:lpstr>Ubuntu</vt:lpstr>
      <vt:lpstr>Raleway</vt:lpstr>
      <vt:lpstr>Inter</vt:lpstr>
      <vt:lpstr>Master of Cooking Center by Slidesgo</vt:lpstr>
      <vt:lpstr>AGENCIAS DE VIAJES  Y  GESTIÓN DE EVENTOS  (Modalidad virtual)</vt:lpstr>
      <vt:lpstr>Slide 2</vt:lpstr>
      <vt:lpstr>Slide 3</vt:lpstr>
      <vt:lpstr>¿Por qué elegir esta familia profesional?</vt:lpstr>
      <vt:lpstr>Slide 5</vt:lpstr>
      <vt:lpstr>Slide 6</vt:lpstr>
      <vt:lpstr>CARACTERÍSTICAS DE LA MODALIDAD VIRTUAL </vt:lpstr>
      <vt:lpstr>ORGANIZACIÓN DEL CICLO FORMATIVO</vt:lpstr>
      <vt:lpstr>         Fase de Formación en Empresa (FFE)</vt:lpstr>
      <vt:lpstr>       ASPECTOS PRÁCTICOS</vt:lpstr>
      <vt:lpstr>ORGANIZACIÓN DE LAS TUTORÍAS</vt:lpstr>
      <vt:lpstr>Características de las tutorías presenciales</vt:lpstr>
      <vt:lpstr>EVALUACIÓN</vt:lpstr>
      <vt:lpstr>CONVOCATORIAS</vt:lpstr>
      <vt:lpstr>Antes de matricularte...................</vt:lpstr>
      <vt:lpstr>Consulta con más detalle nuestra oferta formativa en nuestra página web: eshtm.es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Bienvenidos a la Escuela Superior de Hostelería y Turismo de Madrid</dc:title>
  <dc:creator>Profesor</dc:creator>
  <cp:lastModifiedBy>Sonsoles Cañamero</cp:lastModifiedBy>
  <cp:revision>228</cp:revision>
  <dcterms:modified xsi:type="dcterms:W3CDTF">2026-06-28T10:12:21Z</dcterms:modified>
</cp:coreProperties>
</file>